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3" r:id="rId14"/>
    <p:sldId id="274" r:id="rId15"/>
    <p:sldId id="275" r:id="rId16"/>
    <p:sldId id="276" r:id="rId17"/>
    <p:sldId id="278" r:id="rId18"/>
    <p:sldId id="279" r:id="rId19"/>
    <p:sldId id="280" r:id="rId20"/>
    <p:sldId id="281" r:id="rId21"/>
    <p:sldId id="282" r:id="rId22"/>
    <p:sldId id="283" r:id="rId23"/>
    <p:sldId id="284" r:id="rId24"/>
    <p:sldId id="285" r:id="rId25"/>
    <p:sldId id="307" r:id="rId26"/>
    <p:sldId id="286" r:id="rId27"/>
    <p:sldId id="287" r:id="rId28"/>
    <p:sldId id="288" r:id="rId29"/>
    <p:sldId id="289" r:id="rId30"/>
    <p:sldId id="290" r:id="rId31"/>
    <p:sldId id="291" r:id="rId32"/>
    <p:sldId id="292" r:id="rId33"/>
    <p:sldId id="293" r:id="rId34"/>
    <p:sldId id="312"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11" r:id="rId48"/>
    <p:sldId id="310" r:id="rId49"/>
    <p:sldId id="309" r:id="rId50"/>
    <p:sldId id="306" r:id="rId51"/>
    <p:sldId id="259" r:id="rId5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516" y="5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B8630B4-C064-41A9-B65E-43E04144FA20}" type="datetimeFigureOut">
              <a:rPr lang="en-US"/>
              <a:pPr>
                <a:defRPr/>
              </a:pPr>
              <a:t>1/24/2012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C312CD5-96E8-4930-8635-7F539F087254}" type="slidenum">
              <a:rPr lang="en-US"/>
              <a:pPr>
                <a:defRPr/>
              </a:pPr>
              <a:t>‹#›</a:t>
            </a:fld>
            <a:endParaRPr lang="en-US"/>
          </a:p>
        </p:txBody>
      </p:sp>
    </p:spTree>
    <p:extLst>
      <p:ext uri="{BB962C8B-B14F-4D97-AF65-F5344CB8AC3E}">
        <p14:creationId xmlns:p14="http://schemas.microsoft.com/office/powerpoint/2010/main" val="315229098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wdmgroup.com"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2791568"/>
            <a:ext cx="7772400" cy="770650"/>
          </a:xfrm>
        </p:spPr>
        <p:txBody>
          <a:bodyPr>
            <a:normAutofit/>
          </a:bodyPr>
          <a:lstStyle/>
          <a:p>
            <a:r>
              <a:rPr lang="en-US" dirty="0" smtClean="0"/>
              <a:t>Click to add title</a:t>
            </a:r>
            <a:endParaRPr lang="en-US" dirty="0"/>
          </a:p>
        </p:txBody>
      </p:sp>
      <p:sp>
        <p:nvSpPr>
          <p:cNvPr id="8" name="Subtitle 2"/>
          <p:cNvSpPr>
            <a:spLocks noGrp="1"/>
          </p:cNvSpPr>
          <p:nvPr>
            <p:ph type="subTitle" idx="1"/>
          </p:nvPr>
        </p:nvSpPr>
        <p:spPr>
          <a:xfrm>
            <a:off x="1371600" y="3577301"/>
            <a:ext cx="6400800" cy="518886"/>
          </a:xfrm>
        </p:spPr>
        <p:txBody>
          <a:bodyPr>
            <a:normAutofit/>
          </a:bodyPr>
          <a:lstStyle>
            <a:lvl1pPr marL="0" indent="0" algn="ctr">
              <a:buNone/>
              <a:defRPr/>
            </a:lvl1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8846"/>
            <a:ext cx="8229600" cy="4807317"/>
          </a:xfrm>
        </p:spPr>
        <p:txBody>
          <a:bodyPr/>
          <a:lstStyle>
            <a:lvl1pPr>
              <a:defRPr sz="2200">
                <a:solidFill>
                  <a:schemeClr val="tx1">
                    <a:lumMod val="75000"/>
                    <a:lumOff val="25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0"/>
          </p:nvPr>
        </p:nvSpPr>
        <p:spPr>
          <a:xfrm>
            <a:off x="457200" y="166077"/>
            <a:ext cx="5203092" cy="537309"/>
          </a:xfrm>
        </p:spPr>
        <p:txBody>
          <a:bodyPr>
            <a:normAutofit/>
          </a:bodyPr>
          <a:lstStyle>
            <a:lvl1pPr marL="0" indent="0">
              <a:buNone/>
              <a:defRPr sz="2800">
                <a:solidFill>
                  <a:schemeClr val="bg1">
                    <a:lumMod val="50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0375" y="157246"/>
            <a:ext cx="6469507" cy="536423"/>
          </a:xfrm>
        </p:spPr>
        <p:txBody>
          <a:bodyPr>
            <a:noAutofit/>
          </a:bodyPr>
          <a:lstStyle/>
          <a:p>
            <a:r>
              <a:rPr lang="en-US" dirty="0" smtClean="0"/>
              <a:t>Click to add title</a:t>
            </a:r>
            <a:endParaRPr lang="en-US" dirty="0"/>
          </a:p>
        </p:txBody>
      </p:sp>
      <p:sp>
        <p:nvSpPr>
          <p:cNvPr id="10" name="Content Placeholder 2"/>
          <p:cNvSpPr>
            <a:spLocks noGrp="1"/>
          </p:cNvSpPr>
          <p:nvPr>
            <p:ph idx="13"/>
          </p:nvPr>
        </p:nvSpPr>
        <p:spPr>
          <a:xfrm>
            <a:off x="457200" y="1318846"/>
            <a:ext cx="4038600" cy="4807317"/>
          </a:xfrm>
        </p:spPr>
        <p:txBody>
          <a:bodyPr/>
          <a:lstStyle>
            <a:lvl1pPr>
              <a:defRPr sz="2400">
                <a:solidFill>
                  <a:schemeClr val="tx1">
                    <a:lumMod val="75000"/>
                    <a:lumOff val="25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4"/>
          </p:nvPr>
        </p:nvSpPr>
        <p:spPr>
          <a:xfrm>
            <a:off x="4648200" y="1318846"/>
            <a:ext cx="4038600" cy="4807317"/>
          </a:xfrm>
        </p:spPr>
        <p:txBody>
          <a:bodyPr/>
          <a:lstStyle>
            <a:lvl1pPr>
              <a:defRPr sz="2400">
                <a:solidFill>
                  <a:schemeClr val="tx1">
                    <a:lumMod val="75000"/>
                    <a:lumOff val="25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323507-FBC2-4CBF-99AA-B3D36C0441E0}" type="datetimeFigureOut">
              <a:rPr lang="en-US"/>
              <a:pPr>
                <a:defRPr/>
              </a:pPr>
              <a:t>1/24/2012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803B1A1-2E0E-4BA0-B006-AA20AD08D92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69696CC2-A80A-433F-8F8F-9441F39E2216}" type="datetimeFigureOut">
              <a:rPr lang="en-US"/>
              <a:pPr>
                <a:defRPr/>
              </a:pPr>
              <a:t>1/24/2012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1D2C7B6-107B-43B9-8824-3AD169DCFD8C}"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tx1">
                    <a:lumMod val="65000"/>
                    <a:lumOff val="35000"/>
                  </a:schemeClr>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1FEAF9-CFB2-4E03-B213-4D9915F2AACA}" type="datetimeFigureOut">
              <a:rPr lang="en-US"/>
              <a:pPr>
                <a:defRPr/>
              </a:pPr>
              <a:t>1/24/2012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52B3005-E5D2-46E2-A289-1F6003544B4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4450716"/>
            <a:ext cx="5486400" cy="423955"/>
          </a:xfrm>
        </p:spPr>
        <p:txBody>
          <a:bodyPr anchor="t"/>
          <a:lstStyle>
            <a:lvl1pPr algn="l">
              <a:defRPr sz="2000" b="0" i="0">
                <a:solidFill>
                  <a:schemeClr val="tx1">
                    <a:lumMod val="65000"/>
                    <a:lumOff val="35000"/>
                  </a:schemeClr>
                </a:solidFill>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371600" y="612775"/>
            <a:ext cx="6400800" cy="3657600"/>
          </a:xfrm>
        </p:spPr>
        <p:txBody>
          <a:bodyPr rtlCol="0">
            <a:norm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371600" y="488675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1336675" y="6146800"/>
            <a:ext cx="6470650" cy="619125"/>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1000" kern="12900" dirty="0" smtClean="0">
                <a:solidFill>
                  <a:schemeClr val="bg1">
                    <a:lumMod val="65000"/>
                  </a:schemeClr>
                </a:solidFill>
              </a:rPr>
              <a:t>View all of our products at our corporate site: WDM Group </a:t>
            </a:r>
            <a:r>
              <a:rPr lang="en-US" sz="1000" kern="12900" dirty="0" smtClean="0">
                <a:solidFill>
                  <a:schemeClr val="bg1">
                    <a:lumMod val="65000"/>
                  </a:schemeClr>
                </a:solidFill>
                <a:hlinkClick r:id="rId3"/>
              </a:rPr>
              <a:t>www.wdmgroup.com</a:t>
            </a:r>
            <a:endParaRPr lang="en-US" sz="1000" kern="12900" dirty="0" smtClean="0">
              <a:solidFill>
                <a:schemeClr val="bg1">
                  <a:lumMod val="65000"/>
                </a:schemeClr>
              </a:solidFill>
            </a:endParaRPr>
          </a:p>
          <a:p>
            <a:pPr fontAlgn="auto">
              <a:spcAft>
                <a:spcPts val="0"/>
              </a:spcAft>
              <a:defRPr/>
            </a:pPr>
            <a:r>
              <a:rPr lang="pt-BR" sz="1000" kern="12900" dirty="0" smtClean="0">
                <a:solidFill>
                  <a:schemeClr val="bg1">
                    <a:lumMod val="65000"/>
                  </a:schemeClr>
                </a:solidFill>
              </a:rPr>
              <a:t>Centrepoint Plaza  </a:t>
            </a:r>
            <a:r>
              <a:rPr lang="pt-BR" sz="1000" kern="12900" dirty="0" smtClean="0">
                <a:solidFill>
                  <a:schemeClr val="bg1">
                    <a:lumMod val="85000"/>
                  </a:schemeClr>
                </a:solidFill>
              </a:rPr>
              <a:t>|</a:t>
            </a:r>
            <a:r>
              <a:rPr lang="pt-BR" sz="1000" kern="12900" dirty="0" smtClean="0">
                <a:solidFill>
                  <a:schemeClr val="bg1">
                    <a:lumMod val="65000"/>
                  </a:schemeClr>
                </a:solidFill>
              </a:rPr>
              <a:t>  </a:t>
            </a:r>
            <a:r>
              <a:rPr lang="en-US" sz="1000" kern="12900" dirty="0" smtClean="0">
                <a:solidFill>
                  <a:schemeClr val="bg1">
                    <a:lumMod val="65000"/>
                  </a:schemeClr>
                </a:solidFill>
              </a:rPr>
              <a:t>5901 Priestly Drive  </a:t>
            </a:r>
            <a:r>
              <a:rPr lang="pt-BR" sz="1000" kern="12900" dirty="0" smtClean="0">
                <a:solidFill>
                  <a:schemeClr val="bg1">
                    <a:lumMod val="85000"/>
                  </a:schemeClr>
                </a:solidFill>
              </a:rPr>
              <a:t>|</a:t>
            </a:r>
            <a:r>
              <a:rPr lang="en-US" sz="1000" kern="12900" dirty="0" smtClean="0">
                <a:solidFill>
                  <a:schemeClr val="bg1">
                    <a:lumMod val="65000"/>
                  </a:schemeClr>
                </a:solidFill>
              </a:rPr>
              <a:t>  </a:t>
            </a:r>
            <a:r>
              <a:rPr lang="fr-FR" sz="1000" kern="12900" dirty="0" smtClean="0">
                <a:solidFill>
                  <a:schemeClr val="bg1">
                    <a:lumMod val="65000"/>
                  </a:schemeClr>
                </a:solidFill>
              </a:rPr>
              <a:t>Suite 300  </a:t>
            </a:r>
            <a:r>
              <a:rPr lang="pt-BR" sz="1000" kern="12900" dirty="0" smtClean="0">
                <a:solidFill>
                  <a:schemeClr val="bg1">
                    <a:lumMod val="85000"/>
                  </a:schemeClr>
                </a:solidFill>
              </a:rPr>
              <a:t>|</a:t>
            </a:r>
            <a:r>
              <a:rPr lang="fr-FR" sz="1000" kern="12900" dirty="0" smtClean="0">
                <a:solidFill>
                  <a:schemeClr val="bg1">
                    <a:lumMod val="65000"/>
                  </a:schemeClr>
                </a:solidFill>
              </a:rPr>
              <a:t>  </a:t>
            </a:r>
            <a:r>
              <a:rPr lang="en-US" sz="1000" kern="12900" dirty="0" smtClean="0">
                <a:solidFill>
                  <a:schemeClr val="bg1">
                    <a:lumMod val="65000"/>
                  </a:schemeClr>
                </a:solidFill>
              </a:rPr>
              <a:t>Carlsbad, CA 92008</a:t>
            </a:r>
            <a:endParaRPr lang="en-US" sz="1000" kern="12900" dirty="0">
              <a:solidFill>
                <a:schemeClr val="bg1">
                  <a:lumMod val="65000"/>
                </a:schemeClr>
              </a:solidFill>
            </a:endParaRPr>
          </a:p>
        </p:txBody>
      </p:sp>
      <p:sp>
        <p:nvSpPr>
          <p:cNvPr id="6" name="Title 1"/>
          <p:cNvSpPr>
            <a:spLocks noGrp="1"/>
          </p:cNvSpPr>
          <p:nvPr>
            <p:ph type="title"/>
          </p:nvPr>
        </p:nvSpPr>
        <p:spPr>
          <a:xfrm>
            <a:off x="1337247" y="2526398"/>
            <a:ext cx="6469507" cy="1742343"/>
          </a:xfrm>
          <a:noFill/>
          <a:ln>
            <a:noFill/>
          </a:ln>
        </p:spPr>
        <p:txBody>
          <a:bodyPr>
            <a:noAutofit/>
          </a:bodyPr>
          <a:lstStyle>
            <a:lvl1pPr>
              <a:defRPr baseline="0">
                <a:ln>
                  <a:noFill/>
                </a:ln>
                <a:noFill/>
              </a:defRPr>
            </a:lvl1p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CCF4F61C-38CD-416D-92B7-C46DA89DBD58}" type="datetimeFigureOut">
              <a:rPr lang="en-US"/>
              <a:pPr>
                <a:defRPr/>
              </a:pPr>
              <a:t>1/24/2012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68065F6-F09E-48BB-ACEF-22F3594D9F8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56" r:id="rId4"/>
    <p:sldLayoutId id="2147483660" r:id="rId5"/>
    <p:sldLayoutId id="2147483655" r:id="rId6"/>
    <p:sldLayoutId id="2147483661" r:id="rId7"/>
    <p:sldLayoutId id="2147483662" r:id="rId8"/>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charset="0"/>
        </a:defRPr>
      </a:lvl2pPr>
      <a:lvl3pPr algn="ctr" defTabSz="457200" rtl="0" eaLnBrk="0" fontAlgn="base" hangingPunct="0">
        <a:spcBef>
          <a:spcPct val="0"/>
        </a:spcBef>
        <a:spcAft>
          <a:spcPct val="0"/>
        </a:spcAft>
        <a:defRPr sz="4400">
          <a:solidFill>
            <a:schemeClr val="tx1"/>
          </a:solidFill>
          <a:latin typeface="Arial" charset="0"/>
        </a:defRPr>
      </a:lvl3pPr>
      <a:lvl4pPr algn="ctr" defTabSz="457200" rtl="0" eaLnBrk="0" fontAlgn="base" hangingPunct="0">
        <a:spcBef>
          <a:spcPct val="0"/>
        </a:spcBef>
        <a:spcAft>
          <a:spcPct val="0"/>
        </a:spcAft>
        <a:defRPr sz="4400">
          <a:solidFill>
            <a:schemeClr val="tx1"/>
          </a:solidFill>
          <a:latin typeface="Arial" charset="0"/>
        </a:defRPr>
      </a:lvl4pPr>
      <a:lvl5pPr algn="ctr" defTabSz="457200" rtl="0" eaLnBrk="0" fontAlgn="base" hangingPunct="0">
        <a:spcBef>
          <a:spcPct val="0"/>
        </a:spcBef>
        <a:spcAft>
          <a:spcPct val="0"/>
        </a:spcAft>
        <a:defRPr sz="4400">
          <a:solidFill>
            <a:schemeClr val="tx1"/>
          </a:solidFill>
          <a:latin typeface="Arial" charset="0"/>
        </a:defRPr>
      </a:lvl5pPr>
      <a:lvl6pPr marL="457200" algn="ctr" defTabSz="457200" rtl="0" fontAlgn="base">
        <a:spcBef>
          <a:spcPct val="0"/>
        </a:spcBef>
        <a:spcAft>
          <a:spcPct val="0"/>
        </a:spcAft>
        <a:defRPr sz="4400">
          <a:solidFill>
            <a:schemeClr val="tx1"/>
          </a:solidFill>
          <a:latin typeface="Arial" charset="0"/>
        </a:defRPr>
      </a:lvl6pPr>
      <a:lvl7pPr marL="914400" algn="ctr" defTabSz="457200" rtl="0" fontAlgn="base">
        <a:spcBef>
          <a:spcPct val="0"/>
        </a:spcBef>
        <a:spcAft>
          <a:spcPct val="0"/>
        </a:spcAft>
        <a:defRPr sz="4400">
          <a:solidFill>
            <a:schemeClr val="tx1"/>
          </a:solidFill>
          <a:latin typeface="Arial" charset="0"/>
        </a:defRPr>
      </a:lvl7pPr>
      <a:lvl8pPr marL="1371600" algn="ctr" defTabSz="457200" rtl="0" fontAlgn="base">
        <a:spcBef>
          <a:spcPct val="0"/>
        </a:spcBef>
        <a:spcAft>
          <a:spcPct val="0"/>
        </a:spcAft>
        <a:defRPr sz="4400">
          <a:solidFill>
            <a:schemeClr val="tx1"/>
          </a:solidFill>
          <a:latin typeface="Arial" charset="0"/>
        </a:defRPr>
      </a:lvl8pPr>
      <a:lvl9pPr marL="1828800" algn="ctr" defTabSz="457200" rtl="0" fontAlgn="base">
        <a:spcBef>
          <a:spcPct val="0"/>
        </a:spcBef>
        <a:spcAft>
          <a:spcPct val="0"/>
        </a:spcAft>
        <a:defRPr sz="4400">
          <a:solidFill>
            <a:schemeClr val="tx1"/>
          </a:solidFill>
          <a:latin typeface="Arial"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8.jpeg"/><Relationship Id="rId12"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jpe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digitalmediamarketing.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wdmgroup.com"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Title 1"/>
          <p:cNvSpPr>
            <a:spLocks noGrp="1"/>
          </p:cNvSpPr>
          <p:nvPr>
            <p:ph type="ctrTitle"/>
          </p:nvPr>
        </p:nvSpPr>
        <p:spPr>
          <a:xfrm>
            <a:off x="685800" y="2790825"/>
            <a:ext cx="7772400" cy="771525"/>
          </a:xfrm>
        </p:spPr>
        <p:txBody>
          <a:bodyPr>
            <a:normAutofit fontScale="90000"/>
          </a:bodyPr>
          <a:lstStyle/>
          <a:p>
            <a:pPr eaLnBrk="1" hangingPunct="1"/>
            <a:r>
              <a:rPr lang="en-US" sz="2800" b="1" dirty="0" smtClean="0">
                <a:latin typeface="Century Gothic" pitchFamily="34" charset="0"/>
              </a:rPr>
              <a:t>Welcome To WDM Group </a:t>
            </a:r>
            <a:br>
              <a:rPr lang="en-US" sz="2800" b="1" dirty="0" smtClean="0">
                <a:latin typeface="Century Gothic" pitchFamily="34" charset="0"/>
              </a:rPr>
            </a:br>
            <a:endParaRPr lang="en-US" sz="2800" b="1" dirty="0" smtClean="0">
              <a:latin typeface="Century Gothic" pitchFamily="34" charset="0"/>
            </a:endParaRPr>
          </a:p>
        </p:txBody>
      </p:sp>
      <p:sp>
        <p:nvSpPr>
          <p:cNvPr id="11267" name="Subtitle 2"/>
          <p:cNvSpPr>
            <a:spLocks noGrp="1"/>
          </p:cNvSpPr>
          <p:nvPr>
            <p:ph type="subTitle" idx="4294967295"/>
          </p:nvPr>
        </p:nvSpPr>
        <p:spPr>
          <a:xfrm>
            <a:off x="1371600" y="3562350"/>
            <a:ext cx="6400800" cy="519112"/>
          </a:xfrm>
        </p:spPr>
        <p:txBody>
          <a:bodyPr/>
          <a:lstStyle/>
          <a:p>
            <a:pPr algn="ctr" eaLnBrk="1" hangingPunct="1">
              <a:buFont typeface="Arial" charset="0"/>
              <a:buNone/>
            </a:pPr>
            <a:r>
              <a:rPr lang="en-US" sz="1800" i="1" dirty="0" smtClean="0">
                <a:latin typeface="Century Gothic" pitchFamily="34" charset="0"/>
              </a:rPr>
              <a:t>Training Induction for Research &amp; Project Directors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idx="4294967295"/>
          </p:nvPr>
        </p:nvSpPr>
        <p:spPr>
          <a:xfrm>
            <a:off x="-409575" y="-161925"/>
            <a:ext cx="8229600" cy="1143000"/>
          </a:xfrm>
        </p:spPr>
        <p:txBody>
          <a:bodyPr/>
          <a:lstStyle/>
          <a:p>
            <a:pPr eaLnBrk="1" hangingPunct="1"/>
            <a:r>
              <a:rPr lang="en-GB" sz="3200" smtClean="0">
                <a:solidFill>
                  <a:srgbClr val="EA2027"/>
                </a:solidFill>
              </a:rPr>
              <a:t>The Numbers</a:t>
            </a:r>
            <a:endParaRPr lang="en-US" sz="3200" smtClean="0">
              <a:solidFill>
                <a:srgbClr val="EA2027"/>
              </a:solidFill>
            </a:endParaRPr>
          </a:p>
        </p:txBody>
      </p:sp>
      <p:sp>
        <p:nvSpPr>
          <p:cNvPr id="12292" name="TextBox 3"/>
          <p:cNvSpPr txBox="1">
            <a:spLocks noChangeArrowheads="1"/>
          </p:cNvSpPr>
          <p:nvPr/>
        </p:nvSpPr>
        <p:spPr bwMode="auto">
          <a:xfrm>
            <a:off x="1104900" y="1914525"/>
            <a:ext cx="6553200" cy="519113"/>
          </a:xfrm>
          <a:prstGeom prst="rect">
            <a:avLst/>
          </a:prstGeom>
          <a:noFill/>
          <a:ln w="9525">
            <a:noFill/>
            <a:miter lim="800000"/>
            <a:headEnd/>
            <a:tailEnd/>
          </a:ln>
        </p:spPr>
        <p:txBody>
          <a:bodyPr>
            <a:spAutoFit/>
          </a:bodyPr>
          <a:lstStyle/>
          <a:p>
            <a:pPr algn="ctr" defTabSz="914400"/>
            <a:r>
              <a:rPr lang="en-GB" sz="2800" b="1" dirty="0" smtClean="0">
                <a:latin typeface="Century Gothic" pitchFamily="34" charset="0"/>
                <a:cs typeface="Arial" charset="0"/>
              </a:rPr>
              <a:t>Previous Growth &amp; Targets</a:t>
            </a:r>
            <a:endParaRPr lang="en-GB" sz="2800" b="1" dirty="0">
              <a:latin typeface="Century Gothic" pitchFamily="34" charset="0"/>
              <a:cs typeface="Arial" charset="0"/>
            </a:endParaRPr>
          </a:p>
        </p:txBody>
      </p:sp>
      <p:pic>
        <p:nvPicPr>
          <p:cNvPr id="20483" name="Picture 6" descr="http://www.ctl.com.pl/uploads/images/history.jpg"/>
          <p:cNvPicPr>
            <a:picLocks noChangeAspect="1" noChangeArrowheads="1"/>
          </p:cNvPicPr>
          <p:nvPr/>
        </p:nvPicPr>
        <p:blipFill>
          <a:blip r:embed="rId2"/>
          <a:srcRect/>
          <a:stretch>
            <a:fillRect/>
          </a:stretch>
        </p:blipFill>
        <p:spPr bwMode="auto">
          <a:xfrm>
            <a:off x="2409825" y="2714625"/>
            <a:ext cx="381000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p:cNvSpPr>
          <p:nvPr>
            <p:ph type="title" idx="4294967295"/>
          </p:nvPr>
        </p:nvSpPr>
        <p:spPr>
          <a:xfrm>
            <a:off x="457200" y="85726"/>
            <a:ext cx="6553200" cy="647700"/>
          </a:xfrm>
        </p:spPr>
        <p:txBody>
          <a:bodyPr/>
          <a:lstStyle/>
          <a:p>
            <a:pPr eaLnBrk="1" hangingPunct="1"/>
            <a:r>
              <a:rPr lang="en-US" sz="3200" dirty="0" smtClean="0">
                <a:solidFill>
                  <a:srgbClr val="EA2027"/>
                </a:solidFill>
              </a:rPr>
              <a:t>Previous Growth &amp; Targets</a:t>
            </a:r>
          </a:p>
        </p:txBody>
      </p:sp>
      <p:graphicFrame>
        <p:nvGraphicFramePr>
          <p:cNvPr id="31748" name="Content Placeholder 5"/>
          <p:cNvGraphicFramePr>
            <a:graphicFrameLocks noGrp="1"/>
          </p:cNvGraphicFramePr>
          <p:nvPr>
            <p:ph idx="4294967295"/>
          </p:nvPr>
        </p:nvGraphicFramePr>
        <p:xfrm>
          <a:off x="209550" y="1600200"/>
          <a:ext cx="6483350" cy="4525963"/>
        </p:xfrm>
        <a:graphic>
          <a:graphicData uri="http://schemas.openxmlformats.org/presentationml/2006/ole">
            <mc:AlternateContent xmlns:mc="http://schemas.openxmlformats.org/markup-compatibility/2006">
              <mc:Choice xmlns:v="urn:schemas-microsoft-com:vml" Requires="v">
                <p:oleObj spid="_x0000_s31756" r:id="rId3" imgW="7090262" imgH="4950381" progId="Excel.Chart.8">
                  <p:embed/>
                </p:oleObj>
              </mc:Choice>
              <mc:Fallback>
                <p:oleObj r:id="rId3" imgW="7090262" imgH="4950381" progId="Excel.Chart.8">
                  <p:embed/>
                  <p:pic>
                    <p:nvPicPr>
                      <p:cNvPr id="0" name="Content Placeholder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1600200"/>
                        <a:ext cx="64833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7086600" y="1524000"/>
            <a:ext cx="1905000" cy="45243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defTabSz="914400" fontAlgn="auto">
              <a:spcBef>
                <a:spcPts val="0"/>
              </a:spcBef>
              <a:spcAft>
                <a:spcPts val="0"/>
              </a:spcAft>
              <a:defRPr/>
            </a:pPr>
            <a:r>
              <a:rPr lang="en-US" dirty="0"/>
              <a:t>2012: 300 Staff</a:t>
            </a:r>
          </a:p>
          <a:p>
            <a:pPr defTabSz="914400" fontAlgn="auto">
              <a:spcBef>
                <a:spcPts val="0"/>
              </a:spcBef>
              <a:spcAft>
                <a:spcPts val="0"/>
              </a:spcAft>
              <a:defRPr/>
            </a:pPr>
            <a:endParaRPr lang="en-US" dirty="0"/>
          </a:p>
          <a:p>
            <a:pPr defTabSz="914400" fontAlgn="auto">
              <a:spcBef>
                <a:spcPts val="0"/>
              </a:spcBef>
              <a:spcAft>
                <a:spcPts val="0"/>
              </a:spcAft>
              <a:defRPr/>
            </a:pPr>
            <a:endParaRPr lang="en-US" dirty="0"/>
          </a:p>
          <a:p>
            <a:pPr defTabSz="914400" fontAlgn="auto">
              <a:spcBef>
                <a:spcPts val="0"/>
              </a:spcBef>
              <a:spcAft>
                <a:spcPts val="0"/>
              </a:spcAft>
              <a:defRPr/>
            </a:pPr>
            <a:r>
              <a:rPr lang="en-US" dirty="0"/>
              <a:t>2011: 200 Staff</a:t>
            </a:r>
          </a:p>
          <a:p>
            <a:pPr defTabSz="914400" fontAlgn="auto">
              <a:spcBef>
                <a:spcPts val="0"/>
              </a:spcBef>
              <a:spcAft>
                <a:spcPts val="0"/>
              </a:spcAft>
              <a:defRPr/>
            </a:pPr>
            <a:endParaRPr lang="en-US" dirty="0"/>
          </a:p>
          <a:p>
            <a:pPr defTabSz="914400" fontAlgn="auto">
              <a:spcBef>
                <a:spcPts val="0"/>
              </a:spcBef>
              <a:spcAft>
                <a:spcPts val="0"/>
              </a:spcAft>
              <a:defRPr/>
            </a:pPr>
            <a:endParaRPr lang="en-US" dirty="0"/>
          </a:p>
          <a:p>
            <a:pPr defTabSz="914400" fontAlgn="auto">
              <a:spcBef>
                <a:spcPts val="0"/>
              </a:spcBef>
              <a:spcAft>
                <a:spcPts val="0"/>
              </a:spcAft>
              <a:defRPr/>
            </a:pPr>
            <a:r>
              <a:rPr lang="en-US" dirty="0"/>
              <a:t>2010: 160 Staff</a:t>
            </a:r>
          </a:p>
          <a:p>
            <a:pPr defTabSz="914400" fontAlgn="auto">
              <a:spcBef>
                <a:spcPts val="0"/>
              </a:spcBef>
              <a:spcAft>
                <a:spcPts val="0"/>
              </a:spcAft>
              <a:defRPr/>
            </a:pPr>
            <a:endParaRPr lang="en-US" dirty="0"/>
          </a:p>
          <a:p>
            <a:pPr defTabSz="914400" fontAlgn="auto">
              <a:spcBef>
                <a:spcPts val="0"/>
              </a:spcBef>
              <a:spcAft>
                <a:spcPts val="0"/>
              </a:spcAft>
              <a:defRPr/>
            </a:pPr>
            <a:endParaRPr lang="en-US" dirty="0"/>
          </a:p>
          <a:p>
            <a:pPr defTabSz="914400" fontAlgn="auto">
              <a:spcBef>
                <a:spcPts val="0"/>
              </a:spcBef>
              <a:spcAft>
                <a:spcPts val="0"/>
              </a:spcAft>
              <a:defRPr/>
            </a:pPr>
            <a:r>
              <a:rPr lang="en-US" dirty="0"/>
              <a:t>2009: 100 Staff</a:t>
            </a:r>
          </a:p>
          <a:p>
            <a:pPr defTabSz="914400" fontAlgn="auto">
              <a:spcBef>
                <a:spcPts val="0"/>
              </a:spcBef>
              <a:spcAft>
                <a:spcPts val="0"/>
              </a:spcAft>
              <a:defRPr/>
            </a:pPr>
            <a:endParaRPr lang="en-US" dirty="0"/>
          </a:p>
          <a:p>
            <a:pPr defTabSz="914400" fontAlgn="auto">
              <a:spcBef>
                <a:spcPts val="0"/>
              </a:spcBef>
              <a:spcAft>
                <a:spcPts val="0"/>
              </a:spcAft>
              <a:defRPr/>
            </a:pPr>
            <a:endParaRPr lang="en-US" dirty="0"/>
          </a:p>
          <a:p>
            <a:pPr defTabSz="914400" fontAlgn="auto">
              <a:spcBef>
                <a:spcPts val="0"/>
              </a:spcBef>
              <a:spcAft>
                <a:spcPts val="0"/>
              </a:spcAft>
              <a:defRPr/>
            </a:pPr>
            <a:r>
              <a:rPr lang="en-US" dirty="0"/>
              <a:t>2008: 70 Staff</a:t>
            </a:r>
          </a:p>
          <a:p>
            <a:pPr defTabSz="914400" fontAlgn="auto">
              <a:spcBef>
                <a:spcPts val="0"/>
              </a:spcBef>
              <a:spcAft>
                <a:spcPts val="0"/>
              </a:spcAft>
              <a:defRPr/>
            </a:pPr>
            <a:endParaRPr lang="en-US" dirty="0"/>
          </a:p>
          <a:p>
            <a:pPr defTabSz="914400" fontAlgn="auto">
              <a:spcBef>
                <a:spcPts val="0"/>
              </a:spcBef>
              <a:spcAft>
                <a:spcPts val="0"/>
              </a:spcAft>
              <a:defRPr/>
            </a:pPr>
            <a:endParaRPr lang="en-US" dirty="0"/>
          </a:p>
          <a:p>
            <a:pPr defTabSz="914400" fontAlgn="auto">
              <a:spcBef>
                <a:spcPts val="0"/>
              </a:spcBef>
              <a:spcAft>
                <a:spcPts val="0"/>
              </a:spcAft>
              <a:defRPr/>
            </a:pPr>
            <a:r>
              <a:rPr lang="en-US" dirty="0"/>
              <a:t>2007: 40 Staff</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idx="4294967295"/>
          </p:nvPr>
        </p:nvSpPr>
        <p:spPr>
          <a:xfrm>
            <a:off x="-200025" y="-161925"/>
            <a:ext cx="8229600" cy="1143000"/>
          </a:xfrm>
        </p:spPr>
        <p:txBody>
          <a:bodyPr/>
          <a:lstStyle/>
          <a:p>
            <a:pPr eaLnBrk="1" hangingPunct="1"/>
            <a:r>
              <a:rPr lang="en-US" sz="3200" smtClean="0">
                <a:solidFill>
                  <a:srgbClr val="EA2027"/>
                </a:solidFill>
              </a:rPr>
              <a:t>Brand Structure</a:t>
            </a:r>
          </a:p>
        </p:txBody>
      </p:sp>
      <p:pic>
        <p:nvPicPr>
          <p:cNvPr id="32770" name="Picture 2" descr="White Digital Media - Technology"/>
          <p:cNvPicPr>
            <a:picLocks noChangeAspect="1" noChangeArrowheads="1"/>
          </p:cNvPicPr>
          <p:nvPr/>
        </p:nvPicPr>
        <p:blipFill>
          <a:blip r:embed="rId2"/>
          <a:srcRect/>
          <a:stretch>
            <a:fillRect/>
          </a:stretch>
        </p:blipFill>
        <p:spPr bwMode="auto">
          <a:xfrm>
            <a:off x="3276600" y="990600"/>
            <a:ext cx="2609850" cy="609600"/>
          </a:xfrm>
          <a:prstGeom prst="rect">
            <a:avLst/>
          </a:prstGeom>
          <a:noFill/>
          <a:ln w="9525">
            <a:noFill/>
            <a:miter lim="800000"/>
            <a:headEnd/>
            <a:tailEnd/>
          </a:ln>
        </p:spPr>
      </p:pic>
      <p:cxnSp>
        <p:nvCxnSpPr>
          <p:cNvPr id="37" name="Straight Connector 36"/>
          <p:cNvCxnSpPr/>
          <p:nvPr/>
        </p:nvCxnSpPr>
        <p:spPr>
          <a:xfrm>
            <a:off x="762000" y="1600200"/>
            <a:ext cx="76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6" idx="0"/>
          </p:cNvCxnSpPr>
          <p:nvPr/>
        </p:nvCxnSpPr>
        <p:spPr>
          <a:xfrm rot="5400000">
            <a:off x="638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62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686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5210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6734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8258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6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Business Reviews</a:t>
            </a:r>
          </a:p>
        </p:txBody>
      </p:sp>
      <p:sp>
        <p:nvSpPr>
          <p:cNvPr id="7" name="Rectangle 6"/>
          <p:cNvSpPr/>
          <p:nvPr/>
        </p:nvSpPr>
        <p:spPr>
          <a:xfrm>
            <a:off x="1600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Industry Channel</a:t>
            </a:r>
          </a:p>
        </p:txBody>
      </p:sp>
      <p:sp>
        <p:nvSpPr>
          <p:cNvPr id="60" name="Rectangle 59"/>
          <p:cNvSpPr/>
          <p:nvPr/>
        </p:nvSpPr>
        <p:spPr>
          <a:xfrm>
            <a:off x="4648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Digital Media Marketing</a:t>
            </a:r>
          </a:p>
        </p:txBody>
      </p:sp>
      <p:pic>
        <p:nvPicPr>
          <p:cNvPr id="32782" name="Picture 8"/>
          <p:cNvPicPr>
            <a:picLocks noChangeAspect="1" noChangeArrowheads="1"/>
          </p:cNvPicPr>
          <p:nvPr/>
        </p:nvPicPr>
        <p:blipFill>
          <a:blip r:embed="rId3"/>
          <a:srcRect/>
          <a:stretch>
            <a:fillRect/>
          </a:stretch>
        </p:blipFill>
        <p:spPr bwMode="auto">
          <a:xfrm>
            <a:off x="4679950" y="2532063"/>
            <a:ext cx="1339850" cy="838200"/>
          </a:xfrm>
          <a:prstGeom prst="rect">
            <a:avLst/>
          </a:prstGeom>
          <a:noFill/>
          <a:ln w="9525">
            <a:noFill/>
            <a:miter lim="800000"/>
            <a:headEnd/>
            <a:tailEnd/>
          </a:ln>
        </p:spPr>
      </p:pic>
      <p:pic>
        <p:nvPicPr>
          <p:cNvPr id="32783" name="Picture 4"/>
          <p:cNvPicPr>
            <a:picLocks noChangeAspect="1" noChangeArrowheads="1"/>
          </p:cNvPicPr>
          <p:nvPr/>
        </p:nvPicPr>
        <p:blipFill>
          <a:blip r:embed="rId4"/>
          <a:srcRect/>
          <a:stretch>
            <a:fillRect/>
          </a:stretch>
        </p:blipFill>
        <p:spPr bwMode="auto">
          <a:xfrm>
            <a:off x="1676400" y="2362200"/>
            <a:ext cx="1268413" cy="4071938"/>
          </a:xfrm>
          <a:prstGeom prst="rect">
            <a:avLst/>
          </a:prstGeom>
          <a:noFill/>
          <a:ln w="9525">
            <a:noFill/>
            <a:miter lim="800000"/>
            <a:headEnd/>
            <a:tailEnd/>
          </a:ln>
        </p:spPr>
      </p:pic>
      <p:pic>
        <p:nvPicPr>
          <p:cNvPr id="32784" name="Picture 1"/>
          <p:cNvPicPr>
            <a:picLocks noChangeAspect="1" noChangeArrowheads="1"/>
          </p:cNvPicPr>
          <p:nvPr/>
        </p:nvPicPr>
        <p:blipFill>
          <a:blip r:embed="rId5"/>
          <a:srcRect/>
          <a:stretch>
            <a:fillRect/>
          </a:stretch>
        </p:blipFill>
        <p:spPr bwMode="auto">
          <a:xfrm>
            <a:off x="152400" y="2455863"/>
            <a:ext cx="1295400" cy="2020887"/>
          </a:xfrm>
          <a:prstGeom prst="rect">
            <a:avLst/>
          </a:prstGeom>
          <a:noFill/>
          <a:ln w="9525">
            <a:noFill/>
            <a:miter lim="800000"/>
            <a:headEnd/>
            <a:tailEnd/>
          </a:ln>
        </p:spPr>
      </p:pic>
      <p:pic>
        <p:nvPicPr>
          <p:cNvPr id="32785" name="Picture 6"/>
          <p:cNvPicPr>
            <a:picLocks noChangeAspect="1" noChangeArrowheads="1"/>
          </p:cNvPicPr>
          <p:nvPr/>
        </p:nvPicPr>
        <p:blipFill>
          <a:blip r:embed="rId6"/>
          <a:srcRect/>
          <a:stretch>
            <a:fillRect/>
          </a:stretch>
        </p:blipFill>
        <p:spPr bwMode="auto">
          <a:xfrm>
            <a:off x="152400" y="4513263"/>
            <a:ext cx="1339850" cy="1963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a:xfrm>
            <a:off x="-257175" y="-114300"/>
            <a:ext cx="8229600" cy="1143000"/>
          </a:xfrm>
        </p:spPr>
        <p:txBody>
          <a:bodyPr/>
          <a:lstStyle/>
          <a:p>
            <a:r>
              <a:rPr lang="en-US" sz="3200" smtClean="0">
                <a:solidFill>
                  <a:srgbClr val="EA2027"/>
                </a:solidFill>
              </a:rPr>
              <a:t>Brand Development</a:t>
            </a:r>
          </a:p>
        </p:txBody>
      </p:sp>
      <p:pic>
        <p:nvPicPr>
          <p:cNvPr id="44036" name="Picture 2" descr="White Digital Media - Technology"/>
          <p:cNvPicPr>
            <a:picLocks noChangeAspect="1" noChangeArrowheads="1"/>
          </p:cNvPicPr>
          <p:nvPr/>
        </p:nvPicPr>
        <p:blipFill>
          <a:blip r:embed="rId2"/>
          <a:srcRect/>
          <a:stretch>
            <a:fillRect/>
          </a:stretch>
        </p:blipFill>
        <p:spPr bwMode="auto">
          <a:xfrm>
            <a:off x="3276600" y="990600"/>
            <a:ext cx="2609850" cy="609600"/>
          </a:xfrm>
          <a:prstGeom prst="rect">
            <a:avLst/>
          </a:prstGeom>
          <a:noFill/>
          <a:ln w="9525">
            <a:noFill/>
            <a:miter lim="800000"/>
            <a:headEnd/>
            <a:tailEnd/>
          </a:ln>
        </p:spPr>
      </p:pic>
      <p:cxnSp>
        <p:nvCxnSpPr>
          <p:cNvPr id="37" name="Straight Connector 36"/>
          <p:cNvCxnSpPr/>
          <p:nvPr/>
        </p:nvCxnSpPr>
        <p:spPr>
          <a:xfrm>
            <a:off x="762000" y="1676400"/>
            <a:ext cx="76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6" idx="0"/>
          </p:cNvCxnSpPr>
          <p:nvPr/>
        </p:nvCxnSpPr>
        <p:spPr>
          <a:xfrm rot="5400000">
            <a:off x="638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162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3686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5210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6734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8258968" y="1799432"/>
            <a:ext cx="2460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6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Business Reviews</a:t>
            </a:r>
          </a:p>
        </p:txBody>
      </p:sp>
      <p:sp>
        <p:nvSpPr>
          <p:cNvPr id="7" name="Rectangle 6"/>
          <p:cNvSpPr/>
          <p:nvPr/>
        </p:nvSpPr>
        <p:spPr>
          <a:xfrm>
            <a:off x="1600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Industry Channel</a:t>
            </a:r>
          </a:p>
        </p:txBody>
      </p:sp>
      <p:sp>
        <p:nvSpPr>
          <p:cNvPr id="25" name="Rectangle 24"/>
          <p:cNvSpPr/>
          <p:nvPr/>
        </p:nvSpPr>
        <p:spPr>
          <a:xfrm>
            <a:off x="3124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Database Channel</a:t>
            </a:r>
          </a:p>
        </p:txBody>
      </p:sp>
      <p:sp>
        <p:nvSpPr>
          <p:cNvPr id="60" name="Rectangle 59"/>
          <p:cNvSpPr/>
          <p:nvPr/>
        </p:nvSpPr>
        <p:spPr>
          <a:xfrm>
            <a:off x="4648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Digital Media Marketing</a:t>
            </a:r>
          </a:p>
        </p:txBody>
      </p:sp>
      <p:sp>
        <p:nvSpPr>
          <p:cNvPr id="53" name="Rectangle 52"/>
          <p:cNvSpPr/>
          <p:nvPr/>
        </p:nvSpPr>
        <p:spPr>
          <a:xfrm>
            <a:off x="6172200"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Lifestyle Channel</a:t>
            </a:r>
          </a:p>
        </p:txBody>
      </p:sp>
      <p:sp>
        <p:nvSpPr>
          <p:cNvPr id="9" name="Rectangle 8"/>
          <p:cNvSpPr/>
          <p:nvPr/>
        </p:nvSpPr>
        <p:spPr>
          <a:xfrm>
            <a:off x="7688263" y="1922463"/>
            <a:ext cx="13716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Social Media Channel</a:t>
            </a:r>
          </a:p>
        </p:txBody>
      </p:sp>
      <p:pic>
        <p:nvPicPr>
          <p:cNvPr id="44051" name="Picture 1"/>
          <p:cNvPicPr>
            <a:picLocks noChangeAspect="1" noChangeArrowheads="1"/>
          </p:cNvPicPr>
          <p:nvPr/>
        </p:nvPicPr>
        <p:blipFill>
          <a:blip r:embed="rId3"/>
          <a:srcRect/>
          <a:stretch>
            <a:fillRect/>
          </a:stretch>
        </p:blipFill>
        <p:spPr bwMode="auto">
          <a:xfrm>
            <a:off x="152400" y="2455863"/>
            <a:ext cx="1295400" cy="2020887"/>
          </a:xfrm>
          <a:prstGeom prst="rect">
            <a:avLst/>
          </a:prstGeom>
          <a:noFill/>
          <a:ln w="9525">
            <a:noFill/>
            <a:miter lim="800000"/>
            <a:headEnd/>
            <a:tailEnd/>
          </a:ln>
        </p:spPr>
      </p:pic>
      <p:pic>
        <p:nvPicPr>
          <p:cNvPr id="44052" name="Picture 6"/>
          <p:cNvPicPr>
            <a:picLocks noChangeAspect="1" noChangeArrowheads="1"/>
          </p:cNvPicPr>
          <p:nvPr/>
        </p:nvPicPr>
        <p:blipFill>
          <a:blip r:embed="rId4"/>
          <a:srcRect/>
          <a:stretch>
            <a:fillRect/>
          </a:stretch>
        </p:blipFill>
        <p:spPr bwMode="auto">
          <a:xfrm>
            <a:off x="152400" y="4513263"/>
            <a:ext cx="1339850" cy="1963737"/>
          </a:xfrm>
          <a:prstGeom prst="rect">
            <a:avLst/>
          </a:prstGeom>
          <a:noFill/>
          <a:ln w="9525">
            <a:noFill/>
            <a:miter lim="800000"/>
            <a:headEnd/>
            <a:tailEnd/>
          </a:ln>
        </p:spPr>
      </p:pic>
      <p:pic>
        <p:nvPicPr>
          <p:cNvPr id="44053" name="Picture 4"/>
          <p:cNvPicPr>
            <a:picLocks noChangeAspect="1" noChangeArrowheads="1"/>
          </p:cNvPicPr>
          <p:nvPr/>
        </p:nvPicPr>
        <p:blipFill>
          <a:blip r:embed="rId5"/>
          <a:srcRect/>
          <a:stretch>
            <a:fillRect/>
          </a:stretch>
        </p:blipFill>
        <p:spPr bwMode="auto">
          <a:xfrm>
            <a:off x="1676400" y="2379663"/>
            <a:ext cx="1268413" cy="4071937"/>
          </a:xfrm>
          <a:prstGeom prst="rect">
            <a:avLst/>
          </a:prstGeom>
          <a:noFill/>
          <a:ln w="9525">
            <a:noFill/>
            <a:miter lim="800000"/>
            <a:headEnd/>
            <a:tailEnd/>
          </a:ln>
        </p:spPr>
      </p:pic>
      <p:pic>
        <p:nvPicPr>
          <p:cNvPr id="44054" name="Picture 2" descr="C:\Users\Philip\Desktop\For Phil\DataGeek-Idea.jpg"/>
          <p:cNvPicPr>
            <a:picLocks noChangeAspect="1" noChangeArrowheads="1"/>
          </p:cNvPicPr>
          <p:nvPr/>
        </p:nvPicPr>
        <p:blipFill>
          <a:blip r:embed="rId6"/>
          <a:srcRect/>
          <a:stretch>
            <a:fillRect/>
          </a:stretch>
        </p:blipFill>
        <p:spPr bwMode="auto">
          <a:xfrm>
            <a:off x="3352800" y="2608263"/>
            <a:ext cx="1066800" cy="512762"/>
          </a:xfrm>
          <a:prstGeom prst="rect">
            <a:avLst/>
          </a:prstGeom>
          <a:noFill/>
          <a:ln w="9525">
            <a:noFill/>
            <a:miter lim="800000"/>
            <a:headEnd/>
            <a:tailEnd/>
          </a:ln>
        </p:spPr>
      </p:pic>
      <p:pic>
        <p:nvPicPr>
          <p:cNvPr id="44055" name="Picture 9" descr="C:\Users\Philip\Desktop\PowerPoint Images\logos\Vendorsworld-logo.jpg"/>
          <p:cNvPicPr>
            <a:picLocks noChangeAspect="1" noChangeArrowheads="1"/>
          </p:cNvPicPr>
          <p:nvPr/>
        </p:nvPicPr>
        <p:blipFill>
          <a:blip r:embed="rId7"/>
          <a:srcRect/>
          <a:stretch>
            <a:fillRect/>
          </a:stretch>
        </p:blipFill>
        <p:spPr bwMode="auto">
          <a:xfrm>
            <a:off x="3276600" y="3294063"/>
            <a:ext cx="1143000" cy="303212"/>
          </a:xfrm>
          <a:prstGeom prst="rect">
            <a:avLst/>
          </a:prstGeom>
          <a:noFill/>
          <a:ln w="9525">
            <a:noFill/>
            <a:miter lim="800000"/>
            <a:headEnd/>
            <a:tailEnd/>
          </a:ln>
        </p:spPr>
      </p:pic>
      <p:pic>
        <p:nvPicPr>
          <p:cNvPr id="44056" name="Picture 8"/>
          <p:cNvPicPr>
            <a:picLocks noChangeAspect="1" noChangeArrowheads="1"/>
          </p:cNvPicPr>
          <p:nvPr/>
        </p:nvPicPr>
        <p:blipFill>
          <a:blip r:embed="rId8"/>
          <a:srcRect/>
          <a:stretch>
            <a:fillRect/>
          </a:stretch>
        </p:blipFill>
        <p:spPr bwMode="auto">
          <a:xfrm>
            <a:off x="4679950" y="2532063"/>
            <a:ext cx="1339850" cy="838200"/>
          </a:xfrm>
          <a:prstGeom prst="rect">
            <a:avLst/>
          </a:prstGeom>
          <a:noFill/>
          <a:ln w="9525">
            <a:noFill/>
            <a:miter lim="800000"/>
            <a:headEnd/>
            <a:tailEnd/>
          </a:ln>
        </p:spPr>
      </p:pic>
      <p:pic>
        <p:nvPicPr>
          <p:cNvPr id="44057" name="Picture 5"/>
          <p:cNvPicPr>
            <a:picLocks noChangeAspect="1" noChangeArrowheads="1"/>
          </p:cNvPicPr>
          <p:nvPr/>
        </p:nvPicPr>
        <p:blipFill>
          <a:blip r:embed="rId9"/>
          <a:srcRect/>
          <a:stretch>
            <a:fillRect/>
          </a:stretch>
        </p:blipFill>
        <p:spPr bwMode="auto">
          <a:xfrm>
            <a:off x="6256338" y="2651125"/>
            <a:ext cx="1223962" cy="296863"/>
          </a:xfrm>
          <a:prstGeom prst="rect">
            <a:avLst/>
          </a:prstGeom>
          <a:noFill/>
          <a:ln w="9525">
            <a:noFill/>
            <a:miter lim="800000"/>
            <a:headEnd/>
            <a:tailEnd/>
          </a:ln>
        </p:spPr>
      </p:pic>
      <p:pic>
        <p:nvPicPr>
          <p:cNvPr id="44058" name="Picture 6"/>
          <p:cNvPicPr>
            <a:picLocks noChangeAspect="1" noChangeArrowheads="1"/>
          </p:cNvPicPr>
          <p:nvPr/>
        </p:nvPicPr>
        <p:blipFill>
          <a:blip r:embed="rId10"/>
          <a:srcRect/>
          <a:stretch>
            <a:fillRect/>
          </a:stretch>
        </p:blipFill>
        <p:spPr bwMode="auto">
          <a:xfrm>
            <a:off x="6199188" y="3117850"/>
            <a:ext cx="1420812" cy="646113"/>
          </a:xfrm>
          <a:prstGeom prst="rect">
            <a:avLst/>
          </a:prstGeom>
          <a:noFill/>
          <a:ln w="9525">
            <a:noFill/>
            <a:miter lim="800000"/>
            <a:headEnd/>
            <a:tailEnd/>
          </a:ln>
        </p:spPr>
      </p:pic>
      <p:pic>
        <p:nvPicPr>
          <p:cNvPr id="44059" name="Picture 4"/>
          <p:cNvPicPr>
            <a:picLocks noChangeAspect="1" noChangeArrowheads="1"/>
          </p:cNvPicPr>
          <p:nvPr/>
        </p:nvPicPr>
        <p:blipFill>
          <a:blip r:embed="rId11"/>
          <a:srcRect l="861"/>
          <a:stretch>
            <a:fillRect/>
          </a:stretch>
        </p:blipFill>
        <p:spPr bwMode="auto">
          <a:xfrm>
            <a:off x="6380163" y="3951288"/>
            <a:ext cx="1239837" cy="1077912"/>
          </a:xfrm>
          <a:prstGeom prst="rect">
            <a:avLst/>
          </a:prstGeom>
          <a:noFill/>
          <a:ln w="9525">
            <a:noFill/>
            <a:miter lim="800000"/>
            <a:headEnd/>
            <a:tailEnd/>
          </a:ln>
        </p:spPr>
      </p:pic>
      <p:sp>
        <p:nvSpPr>
          <p:cNvPr id="57" name="TextBox 56"/>
          <p:cNvSpPr txBox="1"/>
          <p:nvPr/>
        </p:nvSpPr>
        <p:spPr>
          <a:xfrm>
            <a:off x="6324600" y="5046152"/>
            <a:ext cx="1439334" cy="523220"/>
          </a:xfrm>
          <a:prstGeom prst="rect">
            <a:avLst/>
          </a:prstGeom>
          <a:noFill/>
        </p:spPr>
        <p:txBody>
          <a:bodyPr>
            <a:spAutoFit/>
          </a:bodyPr>
          <a:lstStyle/>
          <a:p>
            <a:pPr defTabSz="914400" fontAlgn="auto">
              <a:spcBef>
                <a:spcPts val="0"/>
              </a:spcBef>
              <a:spcAft>
                <a:spcPts val="0"/>
              </a:spcAft>
              <a:defRPr/>
            </a:pPr>
            <a:r>
              <a:rPr lang="en-US" sz="28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blurRad="6350" stA="60000" endA="900" endPos="58000" dir="5400000" sy="-100000" algn="bl" rotWithShape="0"/>
                </a:effectLst>
                <a:latin typeface="+mn-lt"/>
                <a:cs typeface="Arial" charset="0"/>
              </a:rPr>
              <a:t>Venbi</a:t>
            </a:r>
            <a:endParaRPr lang="en-US" sz="2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reflection blurRad="6350" stA="60000" endA="900" endPos="58000" dir="5400000" sy="-100000" algn="bl" rotWithShape="0"/>
              </a:effectLst>
              <a:latin typeface="+mn-lt"/>
              <a:cs typeface="Arial" charset="0"/>
            </a:endParaRPr>
          </a:p>
        </p:txBody>
      </p:sp>
      <p:pic>
        <p:nvPicPr>
          <p:cNvPr id="44061" name="Picture 5" descr="C:\Users\Philip\AppData\Local\Microsoft\Windows\Temporary Internet Files\Content.Outlook\C08N7RLL\project_socialmedia.jpg"/>
          <p:cNvPicPr>
            <a:picLocks noChangeAspect="1" noChangeArrowheads="1"/>
          </p:cNvPicPr>
          <p:nvPr/>
        </p:nvPicPr>
        <p:blipFill>
          <a:blip r:embed="rId12"/>
          <a:srcRect/>
          <a:stretch>
            <a:fillRect/>
          </a:stretch>
        </p:blipFill>
        <p:spPr bwMode="auto">
          <a:xfrm>
            <a:off x="6400800" y="5791200"/>
            <a:ext cx="1066800" cy="593725"/>
          </a:xfrm>
          <a:prstGeom prst="rect">
            <a:avLst/>
          </a:prstGeom>
          <a:noFill/>
          <a:ln w="9525">
            <a:noFill/>
            <a:miter lim="800000"/>
            <a:headEnd/>
            <a:tailEnd/>
          </a:ln>
        </p:spPr>
      </p:pic>
      <p:pic>
        <p:nvPicPr>
          <p:cNvPr id="44062" name="Picture 7"/>
          <p:cNvPicPr>
            <a:picLocks noChangeAspect="1" noChangeArrowheads="1"/>
          </p:cNvPicPr>
          <p:nvPr/>
        </p:nvPicPr>
        <p:blipFill>
          <a:blip r:embed="rId13"/>
          <a:srcRect/>
          <a:stretch>
            <a:fillRect/>
          </a:stretch>
        </p:blipFill>
        <p:spPr bwMode="auto">
          <a:xfrm>
            <a:off x="7764463" y="2684463"/>
            <a:ext cx="1273175" cy="242887"/>
          </a:xfrm>
          <a:prstGeom prst="rect">
            <a:avLst/>
          </a:prstGeom>
          <a:noFill/>
          <a:ln w="9525">
            <a:noFill/>
            <a:miter lim="800000"/>
            <a:headEnd/>
            <a:tailEnd/>
          </a:ln>
        </p:spPr>
      </p:pic>
      <p:pic>
        <p:nvPicPr>
          <p:cNvPr id="44063" name="Picture 1"/>
          <p:cNvPicPr>
            <a:picLocks noChangeAspect="1" noChangeArrowheads="1"/>
          </p:cNvPicPr>
          <p:nvPr/>
        </p:nvPicPr>
        <p:blipFill>
          <a:blip r:embed="rId14"/>
          <a:srcRect/>
          <a:stretch>
            <a:fillRect/>
          </a:stretch>
        </p:blipFill>
        <p:spPr bwMode="auto">
          <a:xfrm>
            <a:off x="7764463" y="3217863"/>
            <a:ext cx="1160462" cy="477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a:xfrm>
            <a:off x="-752475" y="0"/>
            <a:ext cx="8229600" cy="1143000"/>
          </a:xfrm>
        </p:spPr>
        <p:txBody>
          <a:bodyPr/>
          <a:lstStyle/>
          <a:p>
            <a:r>
              <a:rPr lang="en-US" sz="3200" smtClean="0">
                <a:solidFill>
                  <a:srgbClr val="EA2027"/>
                </a:solidFill>
              </a:rPr>
              <a:t>Business Friend</a:t>
            </a:r>
          </a:p>
        </p:txBody>
      </p:sp>
      <p:pic>
        <p:nvPicPr>
          <p:cNvPr id="45061" name="Picture 3" descr="tospec_Login Page.jpg"/>
          <p:cNvPicPr>
            <a:picLocks noChangeAspect="1"/>
          </p:cNvPicPr>
          <p:nvPr/>
        </p:nvPicPr>
        <p:blipFill>
          <a:blip r:embed="rId2"/>
          <a:srcRect/>
          <a:stretch>
            <a:fillRect/>
          </a:stretch>
        </p:blipFill>
        <p:spPr bwMode="auto">
          <a:xfrm>
            <a:off x="674688" y="1066800"/>
            <a:ext cx="7794625"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609600" y="-123825"/>
            <a:ext cx="8229600" cy="1143000"/>
          </a:xfrm>
        </p:spPr>
        <p:txBody>
          <a:bodyPr/>
          <a:lstStyle/>
          <a:p>
            <a:r>
              <a:rPr lang="en-US" sz="3200" smtClean="0">
                <a:solidFill>
                  <a:srgbClr val="EA2027"/>
                </a:solidFill>
              </a:rPr>
              <a:t>Business Friend</a:t>
            </a:r>
          </a:p>
        </p:txBody>
      </p:sp>
      <p:pic>
        <p:nvPicPr>
          <p:cNvPr id="46084" name="Picture 2" descr="tospec-08.jpg"/>
          <p:cNvPicPr>
            <a:picLocks noChangeAspect="1"/>
          </p:cNvPicPr>
          <p:nvPr/>
        </p:nvPicPr>
        <p:blipFill>
          <a:blip r:embed="rId2"/>
          <a:srcRect/>
          <a:stretch>
            <a:fillRect/>
          </a:stretch>
        </p:blipFill>
        <p:spPr bwMode="auto">
          <a:xfrm>
            <a:off x="2155825" y="1066800"/>
            <a:ext cx="483235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209550" y="-123825"/>
            <a:ext cx="8229600" cy="1143000"/>
          </a:xfrm>
        </p:spPr>
        <p:txBody>
          <a:bodyPr/>
          <a:lstStyle/>
          <a:p>
            <a:r>
              <a:rPr lang="en-GB" sz="3200" smtClean="0">
                <a:solidFill>
                  <a:srgbClr val="EA2027"/>
                </a:solidFill>
              </a:rPr>
              <a:t>What Do We Do?</a:t>
            </a:r>
            <a:endParaRPr lang="en-US" sz="3200" smtClean="0">
              <a:solidFill>
                <a:srgbClr val="EA2027"/>
              </a:solidFill>
            </a:endParaRPr>
          </a:p>
        </p:txBody>
      </p:sp>
      <p:pic>
        <p:nvPicPr>
          <p:cNvPr id="47108" name="Picture 2" descr="http://www.shareworld.co.uk/uploads/images/question-graphic.jpg"/>
          <p:cNvPicPr>
            <a:picLocks noChangeAspect="1" noChangeArrowheads="1"/>
          </p:cNvPicPr>
          <p:nvPr/>
        </p:nvPicPr>
        <p:blipFill>
          <a:blip r:embed="rId2"/>
          <a:srcRect/>
          <a:stretch>
            <a:fillRect/>
          </a:stretch>
        </p:blipFill>
        <p:spPr bwMode="auto">
          <a:xfrm>
            <a:off x="2259013" y="1123950"/>
            <a:ext cx="4625975"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276225" y="0"/>
            <a:ext cx="6838950" cy="847725"/>
          </a:xfrm>
        </p:spPr>
        <p:txBody>
          <a:bodyPr/>
          <a:lstStyle/>
          <a:p>
            <a:r>
              <a:rPr lang="en-GB" sz="3200" dirty="0" smtClean="0">
                <a:solidFill>
                  <a:srgbClr val="EA2027"/>
                </a:solidFill>
              </a:rPr>
              <a:t>Profiles Business Model</a:t>
            </a:r>
            <a:endParaRPr lang="en-US" sz="3200" dirty="0" smtClean="0">
              <a:solidFill>
                <a:srgbClr val="EA2027"/>
              </a:solidFill>
            </a:endParaRPr>
          </a:p>
        </p:txBody>
      </p:sp>
      <p:sp>
        <p:nvSpPr>
          <p:cNvPr id="49156"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lgn="ctr" eaLnBrk="0" hangingPunct="0">
              <a:spcBef>
                <a:spcPct val="20000"/>
              </a:spcBef>
              <a:buFont typeface="Arial" charset="0"/>
              <a:buNone/>
            </a:pPr>
            <a:r>
              <a:rPr lang="en-GB" sz="2400">
                <a:latin typeface="Century Gothic" pitchFamily="34" charset="0"/>
              </a:rPr>
              <a:t>Revenue Generation through a ‘Vendor Model’</a:t>
            </a:r>
          </a:p>
          <a:p>
            <a:pPr marL="342900" indent="-342900" algn="ctr" eaLnBrk="0" hangingPunct="0">
              <a:spcBef>
                <a:spcPct val="20000"/>
              </a:spcBef>
              <a:buFont typeface="Arial" charset="0"/>
              <a:buNone/>
            </a:pPr>
            <a:endParaRPr lang="en-GB" sz="2400">
              <a:latin typeface="Century Gothic" pitchFamily="34" charset="0"/>
            </a:endParaRPr>
          </a:p>
          <a:p>
            <a:pPr marL="342900" indent="-342900" algn="ctr" eaLnBrk="0" hangingPunct="0">
              <a:spcBef>
                <a:spcPct val="20000"/>
              </a:spcBef>
              <a:buFont typeface="Arial" charset="0"/>
              <a:buNone/>
            </a:pPr>
            <a:r>
              <a:rPr lang="en-GB" sz="2400" b="1" i="1">
                <a:latin typeface="Century Gothic" pitchFamily="34" charset="0"/>
              </a:rPr>
              <a:t>“Selling By Association”</a:t>
            </a:r>
          </a:p>
          <a:p>
            <a:pPr marL="342900" indent="-342900" algn="ctr" eaLnBrk="0" hangingPunct="0">
              <a:spcBef>
                <a:spcPct val="20000"/>
              </a:spcBef>
              <a:buFont typeface="Arial" charset="0"/>
              <a:buNone/>
            </a:pPr>
            <a:endParaRPr lang="en-GB" sz="2400" b="1" i="1">
              <a:latin typeface="Century Gothic" pitchFamily="34" charset="0"/>
            </a:endParaRPr>
          </a:p>
          <a:p>
            <a:pPr marL="342900" indent="-342900" algn="ctr" eaLnBrk="0" hangingPunct="0">
              <a:spcBef>
                <a:spcPct val="20000"/>
              </a:spcBef>
              <a:buFont typeface="Arial" charset="0"/>
              <a:buNone/>
            </a:pPr>
            <a:r>
              <a:rPr lang="en-GB" sz="2400">
                <a:latin typeface="Century Gothic" pitchFamily="34" charset="0"/>
              </a:rPr>
              <a:t>Client Relationships</a:t>
            </a:r>
          </a:p>
          <a:p>
            <a:pPr marL="342900" indent="-342900" algn="ctr" eaLnBrk="0" hangingPunct="0">
              <a:spcBef>
                <a:spcPct val="20000"/>
              </a:spcBef>
              <a:buFont typeface="Arial" charset="0"/>
              <a:buNone/>
            </a:pPr>
            <a:r>
              <a:rPr lang="en-GB" sz="2400">
                <a:latin typeface="Century Gothic" pitchFamily="34" charset="0"/>
              </a:rPr>
              <a:t>Supplier Partnerships</a:t>
            </a:r>
          </a:p>
          <a:p>
            <a:pPr marL="342900" indent="-342900" algn="ctr" eaLnBrk="0" hangingPunct="0">
              <a:spcBef>
                <a:spcPct val="20000"/>
              </a:spcBef>
              <a:buFont typeface="Arial" charset="0"/>
              <a:buNone/>
            </a:pPr>
            <a:r>
              <a:rPr lang="en-GB" sz="2400">
                <a:latin typeface="Century Gothic" pitchFamily="34" charset="0"/>
              </a:rPr>
              <a:t>Contract Wins &amp; Tendors</a:t>
            </a:r>
          </a:p>
          <a:p>
            <a:pPr marL="342900" indent="-342900" algn="ctr" eaLnBrk="0" hangingPunct="0">
              <a:spcBef>
                <a:spcPct val="20000"/>
              </a:spcBef>
              <a:buFont typeface="Arial" charset="0"/>
              <a:buNone/>
            </a:pPr>
            <a:r>
              <a:rPr lang="en-GB" sz="2400">
                <a:latin typeface="Century Gothic" pitchFamily="34" charset="0"/>
              </a:rPr>
              <a:t>Investments &amp; Awards</a:t>
            </a:r>
          </a:p>
          <a:p>
            <a:pPr marL="342900" indent="-342900" algn="ctr" eaLnBrk="0" hangingPunct="0">
              <a:spcBef>
                <a:spcPct val="20000"/>
              </a:spcBef>
              <a:buFont typeface="Arial" charset="0"/>
              <a:buNone/>
            </a:pPr>
            <a:r>
              <a:rPr lang="en-GB" sz="2400">
                <a:latin typeface="Century Gothic" pitchFamily="34" charset="0"/>
              </a:rPr>
              <a:t>Business Partnerships</a:t>
            </a:r>
          </a:p>
          <a:p>
            <a:pPr marL="342900" indent="-342900" algn="ctr" eaLnBrk="0" hangingPunct="0">
              <a:spcBef>
                <a:spcPct val="20000"/>
              </a:spcBef>
              <a:buFont typeface="Arial" charset="0"/>
              <a:buNone/>
            </a:pPr>
            <a:endParaRPr lang="en-GB" sz="2400">
              <a:latin typeface="Century Gothic" pitchFamily="34" charset="0"/>
            </a:endParaRPr>
          </a:p>
          <a:p>
            <a:pPr marL="342900" indent="-342900" algn="ctr" eaLnBrk="0" hangingPunct="0">
              <a:spcBef>
                <a:spcPct val="20000"/>
              </a:spcBef>
              <a:buFont typeface="Arial" charset="0"/>
              <a:buNone/>
            </a:pPr>
            <a:r>
              <a:rPr lang="en-GB" sz="2400" b="1">
                <a:latin typeface="Century Gothic" pitchFamily="34" charset="0"/>
              </a:rPr>
              <a:t>As Simple As -  “Company ‘A’ supports Company ‘B”</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52400" y="-142875"/>
            <a:ext cx="8229600" cy="1143000"/>
          </a:xfrm>
        </p:spPr>
        <p:txBody>
          <a:bodyPr/>
          <a:lstStyle/>
          <a:p>
            <a:r>
              <a:rPr lang="en-GB" sz="3200" smtClean="0">
                <a:solidFill>
                  <a:srgbClr val="EA2027"/>
                </a:solidFill>
              </a:rPr>
              <a:t>Profiles Business Model</a:t>
            </a:r>
            <a:endParaRPr lang="en-US" sz="3200" smtClean="0">
              <a:solidFill>
                <a:srgbClr val="EA2027"/>
              </a:solidFill>
            </a:endParaRPr>
          </a:p>
        </p:txBody>
      </p:sp>
      <p:pic>
        <p:nvPicPr>
          <p:cNvPr id="50180" name="Picture 4"/>
          <p:cNvPicPr>
            <a:picLocks noChangeAspect="1" noChangeArrowheads="1"/>
          </p:cNvPicPr>
          <p:nvPr/>
        </p:nvPicPr>
        <p:blipFill>
          <a:blip r:embed="rId2"/>
          <a:srcRect/>
          <a:stretch>
            <a:fillRect/>
          </a:stretch>
        </p:blipFill>
        <p:spPr bwMode="auto">
          <a:xfrm>
            <a:off x="647700" y="1387475"/>
            <a:ext cx="7848600" cy="5470525"/>
          </a:xfrm>
          <a:prstGeom prst="rect">
            <a:avLst/>
          </a:prstGeom>
          <a:noFill/>
          <a:ln w="9525">
            <a:noFill/>
            <a:miter lim="800000"/>
            <a:headEnd/>
            <a:tailEnd/>
          </a:ln>
        </p:spPr>
      </p:pic>
      <p:sp>
        <p:nvSpPr>
          <p:cNvPr id="50181" name="TextBox 3"/>
          <p:cNvSpPr txBox="1">
            <a:spLocks noChangeArrowheads="1"/>
          </p:cNvSpPr>
          <p:nvPr/>
        </p:nvSpPr>
        <p:spPr bwMode="auto">
          <a:xfrm>
            <a:off x="4000500" y="1066800"/>
            <a:ext cx="1143000" cy="307975"/>
          </a:xfrm>
          <a:prstGeom prst="rect">
            <a:avLst/>
          </a:prstGeom>
          <a:noFill/>
          <a:ln w="9525">
            <a:noFill/>
            <a:miter lim="800000"/>
            <a:headEnd/>
            <a:tailEnd/>
          </a:ln>
        </p:spPr>
        <p:txBody>
          <a:bodyPr>
            <a:spAutoFit/>
          </a:bodyPr>
          <a:lstStyle/>
          <a:p>
            <a:pPr algn="ctr" defTabSz="914400"/>
            <a:r>
              <a:rPr lang="en-GB" sz="1400" b="1">
                <a:cs typeface="Arial" charset="0"/>
              </a:rPr>
              <a:t>Examples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a:xfrm>
            <a:off x="0" y="-133350"/>
            <a:ext cx="8229600" cy="1143000"/>
          </a:xfrm>
        </p:spPr>
        <p:txBody>
          <a:bodyPr/>
          <a:lstStyle/>
          <a:p>
            <a:r>
              <a:rPr lang="en-GB" sz="3200" smtClean="0">
                <a:solidFill>
                  <a:srgbClr val="EA2027"/>
                </a:solidFill>
              </a:rPr>
              <a:t>Profiles Business Model</a:t>
            </a:r>
            <a:endParaRPr lang="en-US" sz="3200" smtClean="0">
              <a:solidFill>
                <a:srgbClr val="EA2027"/>
              </a:solidFill>
            </a:endParaRPr>
          </a:p>
        </p:txBody>
      </p:sp>
      <p:pic>
        <p:nvPicPr>
          <p:cNvPr id="51204" name="Picture 2"/>
          <p:cNvPicPr>
            <a:picLocks noChangeAspect="1" noChangeArrowheads="1"/>
          </p:cNvPicPr>
          <p:nvPr/>
        </p:nvPicPr>
        <p:blipFill>
          <a:blip r:embed="rId2"/>
          <a:srcRect/>
          <a:stretch>
            <a:fillRect/>
          </a:stretch>
        </p:blipFill>
        <p:spPr bwMode="auto">
          <a:xfrm>
            <a:off x="381000" y="1143000"/>
            <a:ext cx="8153400" cy="5713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idx="4294967295"/>
          </p:nvPr>
        </p:nvSpPr>
        <p:spPr>
          <a:xfrm>
            <a:off x="-314325" y="-123825"/>
            <a:ext cx="8229600" cy="1143000"/>
          </a:xfrm>
        </p:spPr>
        <p:txBody>
          <a:bodyPr/>
          <a:lstStyle/>
          <a:p>
            <a:pPr eaLnBrk="1" hangingPunct="1"/>
            <a:r>
              <a:rPr lang="en-GB" sz="3200" smtClean="0">
                <a:solidFill>
                  <a:srgbClr val="EA2027"/>
                </a:solidFill>
              </a:rPr>
              <a:t>Personal Background</a:t>
            </a:r>
            <a:endParaRPr lang="en-US" sz="3200" smtClean="0">
              <a:solidFill>
                <a:srgbClr val="EA2027"/>
              </a:solidFill>
            </a:endParaRPr>
          </a:p>
        </p:txBody>
      </p:sp>
      <p:sp>
        <p:nvSpPr>
          <p:cNvPr id="12290" name="Rectangle 3"/>
          <p:cNvSpPr>
            <a:spLocks noGrp="1"/>
          </p:cNvSpPr>
          <p:nvPr>
            <p:ph type="body" idx="4294967295"/>
          </p:nvPr>
        </p:nvSpPr>
        <p:spPr>
          <a:xfrm>
            <a:off x="457200" y="1600200"/>
            <a:ext cx="8229600" cy="2009775"/>
          </a:xfrm>
        </p:spPr>
        <p:txBody>
          <a:bodyPr/>
          <a:lstStyle/>
          <a:p>
            <a:pPr algn="ctr" eaLnBrk="1" hangingPunct="1">
              <a:buFont typeface="Arial" charset="0"/>
              <a:buNone/>
            </a:pPr>
            <a:endParaRPr lang="en-GB" b="1" dirty="0" smtClean="0"/>
          </a:p>
          <a:p>
            <a:pPr algn="ctr" eaLnBrk="1" hangingPunct="1">
              <a:buFont typeface="Arial" charset="0"/>
              <a:buNone/>
            </a:pPr>
            <a:r>
              <a:rPr lang="en-GB" b="1" dirty="0" smtClean="0">
                <a:latin typeface="Century Gothic" pitchFamily="34" charset="0"/>
              </a:rPr>
              <a:t>WDM Group </a:t>
            </a:r>
          </a:p>
          <a:p>
            <a:pPr algn="ctr" eaLnBrk="1" hangingPunct="1">
              <a:buFont typeface="Arial" charset="0"/>
              <a:buNone/>
            </a:pPr>
            <a:r>
              <a:rPr lang="en-GB" b="1" dirty="0" smtClean="0">
                <a:latin typeface="Century Gothic" pitchFamily="34" charset="0"/>
              </a:rPr>
              <a:t>Introductions</a:t>
            </a:r>
          </a:p>
          <a:p>
            <a:pPr algn="ctr" eaLnBrk="1" hangingPunct="1">
              <a:buFont typeface="Arial" charset="0"/>
              <a:buNone/>
            </a:pPr>
            <a:endParaRPr lang="en-US" b="1" dirty="0" smtClean="0">
              <a:latin typeface="Century Gothic" pitchFamily="34" charset="0"/>
            </a:endParaRPr>
          </a:p>
        </p:txBody>
      </p:sp>
      <p:pic>
        <p:nvPicPr>
          <p:cNvPr id="32772" name="Picture 4" descr="http://www.proudcorporate.com/picture/upload/image/abou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3609975"/>
            <a:ext cx="269557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200025" y="-133350"/>
            <a:ext cx="8229600" cy="1143000"/>
          </a:xfrm>
        </p:spPr>
        <p:txBody>
          <a:bodyPr/>
          <a:lstStyle/>
          <a:p>
            <a:r>
              <a:rPr lang="en-GB" sz="3200" smtClean="0">
                <a:solidFill>
                  <a:srgbClr val="EA2027"/>
                </a:solidFill>
              </a:rPr>
              <a:t>Profiles Business Model</a:t>
            </a:r>
            <a:endParaRPr lang="en-US" sz="3200" smtClean="0">
              <a:solidFill>
                <a:srgbClr val="EA2027"/>
              </a:solidFill>
            </a:endParaRPr>
          </a:p>
        </p:txBody>
      </p:sp>
      <p:pic>
        <p:nvPicPr>
          <p:cNvPr id="52228" name="Picture 2"/>
          <p:cNvPicPr>
            <a:picLocks noChangeAspect="1" noChangeArrowheads="1"/>
          </p:cNvPicPr>
          <p:nvPr/>
        </p:nvPicPr>
        <p:blipFill>
          <a:blip r:embed="rId2"/>
          <a:srcRect/>
          <a:stretch>
            <a:fillRect/>
          </a:stretch>
        </p:blipFill>
        <p:spPr bwMode="auto">
          <a:xfrm>
            <a:off x="419100" y="1009650"/>
            <a:ext cx="8305800" cy="584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a:xfrm>
            <a:off x="-180975" y="-153988"/>
            <a:ext cx="8229600" cy="1143001"/>
          </a:xfrm>
        </p:spPr>
        <p:txBody>
          <a:bodyPr/>
          <a:lstStyle/>
          <a:p>
            <a:r>
              <a:rPr lang="en-GB" sz="3200" smtClean="0">
                <a:solidFill>
                  <a:srgbClr val="EA2027"/>
                </a:solidFill>
              </a:rPr>
              <a:t>What Do We Offer?</a:t>
            </a:r>
            <a:endParaRPr lang="en-US" sz="3200" smtClean="0">
              <a:solidFill>
                <a:srgbClr val="EA2027"/>
              </a:solidFill>
            </a:endParaRPr>
          </a:p>
        </p:txBody>
      </p:sp>
      <p:pic>
        <p:nvPicPr>
          <p:cNvPr id="53252" name="Picture 2"/>
          <p:cNvPicPr>
            <a:picLocks noChangeAspect="1" noChangeArrowheads="1"/>
          </p:cNvPicPr>
          <p:nvPr/>
        </p:nvPicPr>
        <p:blipFill>
          <a:blip r:embed="rId2"/>
          <a:srcRect/>
          <a:stretch>
            <a:fillRect/>
          </a:stretch>
        </p:blipFill>
        <p:spPr bwMode="auto">
          <a:xfrm>
            <a:off x="547688" y="1295400"/>
            <a:ext cx="8048625" cy="508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a:xfrm>
            <a:off x="-190500" y="-142875"/>
            <a:ext cx="8229600" cy="1143000"/>
          </a:xfrm>
        </p:spPr>
        <p:txBody>
          <a:bodyPr/>
          <a:lstStyle/>
          <a:p>
            <a:r>
              <a:rPr lang="en-GB" sz="3200" smtClean="0">
                <a:solidFill>
                  <a:srgbClr val="EA2027"/>
                </a:solidFill>
              </a:rPr>
              <a:t>What Do We Offer?</a:t>
            </a:r>
            <a:endParaRPr lang="en-US" sz="3200" smtClean="0">
              <a:solidFill>
                <a:srgbClr val="EA2027"/>
              </a:solidFill>
            </a:endParaRPr>
          </a:p>
        </p:txBody>
      </p:sp>
      <p:pic>
        <p:nvPicPr>
          <p:cNvPr id="54276" name="Picture 2"/>
          <p:cNvPicPr>
            <a:picLocks noChangeAspect="1" noChangeArrowheads="1"/>
          </p:cNvPicPr>
          <p:nvPr/>
        </p:nvPicPr>
        <p:blipFill>
          <a:blip r:embed="rId2"/>
          <a:srcRect/>
          <a:stretch>
            <a:fillRect/>
          </a:stretch>
        </p:blipFill>
        <p:spPr bwMode="auto">
          <a:xfrm>
            <a:off x="166688" y="1447800"/>
            <a:ext cx="8810625" cy="4714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a:xfrm>
            <a:off x="-419100" y="0"/>
            <a:ext cx="8229600" cy="1143000"/>
          </a:xfrm>
        </p:spPr>
        <p:txBody>
          <a:bodyPr/>
          <a:lstStyle/>
          <a:p>
            <a:r>
              <a:rPr lang="en-GB" sz="3200" smtClean="0">
                <a:solidFill>
                  <a:srgbClr val="EA2027"/>
                </a:solidFill>
              </a:rPr>
              <a:t>What Do We Offer?</a:t>
            </a:r>
            <a:endParaRPr lang="en-US" sz="3200" smtClean="0">
              <a:solidFill>
                <a:srgbClr val="EA2027"/>
              </a:solidFill>
            </a:endParaRPr>
          </a:p>
        </p:txBody>
      </p:sp>
      <p:pic>
        <p:nvPicPr>
          <p:cNvPr id="55300" name="Picture 2"/>
          <p:cNvPicPr>
            <a:picLocks noChangeAspect="1" noChangeArrowheads="1"/>
          </p:cNvPicPr>
          <p:nvPr/>
        </p:nvPicPr>
        <p:blipFill>
          <a:blip r:embed="rId2"/>
          <a:srcRect/>
          <a:stretch>
            <a:fillRect/>
          </a:stretch>
        </p:blipFill>
        <p:spPr bwMode="auto">
          <a:xfrm>
            <a:off x="719138" y="1066800"/>
            <a:ext cx="7705725"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123825" y="-114300"/>
            <a:ext cx="8229600" cy="1143000"/>
          </a:xfrm>
        </p:spPr>
        <p:txBody>
          <a:bodyPr/>
          <a:lstStyle/>
          <a:p>
            <a:r>
              <a:rPr lang="en-GB" sz="3200" smtClean="0">
                <a:solidFill>
                  <a:srgbClr val="EA2027"/>
                </a:solidFill>
              </a:rPr>
              <a:t>What Do We Offer?</a:t>
            </a:r>
            <a:endParaRPr lang="en-US" sz="3200" smtClean="0">
              <a:solidFill>
                <a:srgbClr val="EA2027"/>
              </a:solidFill>
            </a:endParaRPr>
          </a:p>
        </p:txBody>
      </p:sp>
      <p:pic>
        <p:nvPicPr>
          <p:cNvPr id="56324" name="Picture 2"/>
          <p:cNvPicPr>
            <a:picLocks noChangeAspect="1" noChangeArrowheads="1"/>
          </p:cNvPicPr>
          <p:nvPr/>
        </p:nvPicPr>
        <p:blipFill>
          <a:blip r:embed="rId2"/>
          <a:srcRect/>
          <a:stretch>
            <a:fillRect/>
          </a:stretch>
        </p:blipFill>
        <p:spPr bwMode="auto">
          <a:xfrm>
            <a:off x="628650" y="1524000"/>
            <a:ext cx="7886700" cy="4695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a:xfrm>
            <a:off x="0" y="0"/>
            <a:ext cx="6505575" cy="838200"/>
          </a:xfrm>
        </p:spPr>
        <p:txBody>
          <a:bodyPr/>
          <a:lstStyle/>
          <a:p>
            <a:r>
              <a:rPr lang="en-GB" sz="3200" dirty="0" smtClean="0">
                <a:solidFill>
                  <a:srgbClr val="EA2027"/>
                </a:solidFill>
              </a:rPr>
              <a:t>What Do We Do?</a:t>
            </a:r>
            <a:endParaRPr lang="en-US" sz="3200" dirty="0" smtClean="0">
              <a:solidFill>
                <a:srgbClr val="EA2027"/>
              </a:solidFill>
            </a:endParaRPr>
          </a:p>
        </p:txBody>
      </p:sp>
      <p:pic>
        <p:nvPicPr>
          <p:cNvPr id="48132" name="Picture 8"/>
          <p:cNvPicPr>
            <a:picLocks noChangeAspect="1" noChangeArrowheads="1"/>
          </p:cNvPicPr>
          <p:nvPr/>
        </p:nvPicPr>
        <p:blipFill>
          <a:blip r:embed="rId2"/>
          <a:srcRect/>
          <a:stretch>
            <a:fillRect/>
          </a:stretch>
        </p:blipFill>
        <p:spPr bwMode="auto">
          <a:xfrm>
            <a:off x="2319338" y="2019300"/>
            <a:ext cx="4505325" cy="2819400"/>
          </a:xfrm>
          <a:prstGeom prst="rect">
            <a:avLst/>
          </a:prstGeom>
          <a:noFill/>
          <a:ln w="9525">
            <a:noFill/>
            <a:miter lim="800000"/>
            <a:headEnd/>
            <a:tailEnd/>
          </a:ln>
        </p:spPr>
      </p:pic>
      <p:sp>
        <p:nvSpPr>
          <p:cNvPr id="48133" name="TextBox 3"/>
          <p:cNvSpPr txBox="1">
            <a:spLocks noChangeArrowheads="1"/>
          </p:cNvSpPr>
          <p:nvPr/>
        </p:nvSpPr>
        <p:spPr bwMode="auto">
          <a:xfrm>
            <a:off x="1676400" y="4953000"/>
            <a:ext cx="5638800" cy="457200"/>
          </a:xfrm>
          <a:prstGeom prst="rect">
            <a:avLst/>
          </a:prstGeom>
          <a:noFill/>
          <a:ln w="9525">
            <a:noFill/>
            <a:miter lim="800000"/>
            <a:headEnd/>
            <a:tailEnd/>
          </a:ln>
        </p:spPr>
        <p:txBody>
          <a:bodyPr>
            <a:spAutoFit/>
          </a:bodyPr>
          <a:lstStyle/>
          <a:p>
            <a:pPr algn="ctr" defTabSz="914400"/>
            <a:r>
              <a:rPr lang="en-GB" sz="2400" b="1">
                <a:solidFill>
                  <a:srgbClr val="FF0000"/>
                </a:solidFill>
                <a:cs typeface="Arial" charset="0"/>
              </a:rPr>
              <a:t> </a:t>
            </a:r>
            <a:r>
              <a:rPr lang="en-GB" sz="2400" b="1">
                <a:solidFill>
                  <a:srgbClr val="4F81BD"/>
                </a:solidFill>
                <a:cs typeface="Arial" charset="0"/>
                <a:hlinkClick r:id="rId3"/>
              </a:rPr>
              <a:t>www.digitalmediamarketing.com </a:t>
            </a:r>
            <a:r>
              <a:rPr lang="en-GB" sz="2400" b="1">
                <a:solidFill>
                  <a:srgbClr val="4F81BD"/>
                </a:solidFill>
                <a:cs typeface="Arial" charset="0"/>
              </a:rPr>
              <a:t>  </a:t>
            </a:r>
          </a:p>
        </p:txBody>
      </p:sp>
    </p:spTree>
    <p:extLst>
      <p:ext uri="{BB962C8B-B14F-4D97-AF65-F5344CB8AC3E}">
        <p14:creationId xmlns:p14="http://schemas.microsoft.com/office/powerpoint/2010/main" val="1610597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a:xfrm>
            <a:off x="-590550" y="-123825"/>
            <a:ext cx="8229600" cy="1143000"/>
          </a:xfrm>
        </p:spPr>
        <p:txBody>
          <a:bodyPr/>
          <a:lstStyle/>
          <a:p>
            <a:r>
              <a:rPr lang="en-GB" sz="3200" smtClean="0">
                <a:solidFill>
                  <a:srgbClr val="EA2027"/>
                </a:solidFill>
              </a:rPr>
              <a:t>How Do We Do It?</a:t>
            </a:r>
            <a:endParaRPr lang="en-US" sz="3200" smtClean="0">
              <a:solidFill>
                <a:srgbClr val="EA2027"/>
              </a:solidFill>
            </a:endParaRPr>
          </a:p>
        </p:txBody>
      </p:sp>
      <p:pic>
        <p:nvPicPr>
          <p:cNvPr id="57348" name="Picture 2" descr="http://www.shareworld.co.uk/uploads/images/question-graphic.jpg"/>
          <p:cNvPicPr>
            <a:picLocks noChangeAspect="1" noChangeArrowheads="1"/>
          </p:cNvPicPr>
          <p:nvPr/>
        </p:nvPicPr>
        <p:blipFill>
          <a:blip r:embed="rId2"/>
          <a:srcRect/>
          <a:stretch>
            <a:fillRect/>
          </a:stretch>
        </p:blipFill>
        <p:spPr bwMode="auto">
          <a:xfrm>
            <a:off x="2259013" y="1123950"/>
            <a:ext cx="4625975"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a:xfrm>
            <a:off x="-352425" y="-190500"/>
            <a:ext cx="8229600" cy="1143000"/>
          </a:xfrm>
        </p:spPr>
        <p:txBody>
          <a:bodyPr/>
          <a:lstStyle/>
          <a:p>
            <a:r>
              <a:rPr lang="en-GB" sz="3200" smtClean="0">
                <a:solidFill>
                  <a:srgbClr val="EA2027"/>
                </a:solidFill>
              </a:rPr>
              <a:t>Key Performance Indicators</a:t>
            </a:r>
            <a:endParaRPr lang="en-US" sz="3200" smtClean="0">
              <a:solidFill>
                <a:srgbClr val="EA2027"/>
              </a:solidFill>
            </a:endParaRPr>
          </a:p>
        </p:txBody>
      </p:sp>
      <p:sp>
        <p:nvSpPr>
          <p:cNvPr id="58372" name="Content Placeholder 2"/>
          <p:cNvSpPr>
            <a:spLocks/>
          </p:cNvSpPr>
          <p:nvPr/>
        </p:nvSpPr>
        <p:spPr bwMode="auto">
          <a:xfrm>
            <a:off x="457200" y="1341438"/>
            <a:ext cx="2667000" cy="4983162"/>
          </a:xfrm>
          <a:prstGeom prst="rect">
            <a:avLst/>
          </a:prstGeom>
          <a:noFill/>
          <a:ln w="9525">
            <a:noFill/>
            <a:miter lim="800000"/>
            <a:headEnd/>
            <a:tailEnd/>
          </a:ln>
        </p:spPr>
        <p:txBody>
          <a:bodyPr/>
          <a:lstStyle/>
          <a:p>
            <a:pPr marL="342900" indent="-342900">
              <a:spcBef>
                <a:spcPct val="20000"/>
              </a:spcBef>
              <a:buFont typeface="Arial" charset="0"/>
              <a:buNone/>
            </a:pPr>
            <a:r>
              <a:rPr lang="en-GB" u="sng">
                <a:latin typeface="Century Gothic" pitchFamily="34" charset="0"/>
              </a:rPr>
              <a:t>Daily Activity:</a:t>
            </a:r>
          </a:p>
          <a:p>
            <a:pPr marL="742950" lvl="1" indent="-285750">
              <a:spcBef>
                <a:spcPct val="20000"/>
              </a:spcBef>
              <a:buFont typeface="Arial" charset="0"/>
              <a:buNone/>
            </a:pPr>
            <a:endParaRPr lang="en-GB" sz="1200">
              <a:latin typeface="Century Gothic" pitchFamily="34" charset="0"/>
            </a:endParaRPr>
          </a:p>
          <a:p>
            <a:pPr marL="742950" lvl="1" indent="-285750">
              <a:spcBef>
                <a:spcPct val="20000"/>
              </a:spcBef>
              <a:buFont typeface="Arial" charset="0"/>
              <a:buChar char="–"/>
            </a:pPr>
            <a:r>
              <a:rPr lang="en-GB" sz="1600">
                <a:latin typeface="Century Gothic" pitchFamily="34" charset="0"/>
              </a:rPr>
              <a:t>4 Sessions</a:t>
            </a:r>
          </a:p>
          <a:p>
            <a:pPr marL="742950" lvl="1" indent="-285750">
              <a:spcBef>
                <a:spcPct val="20000"/>
              </a:spcBef>
              <a:buFont typeface="Arial" charset="0"/>
              <a:buChar char="–"/>
            </a:pPr>
            <a:r>
              <a:rPr lang="en-GB" sz="1600">
                <a:latin typeface="Century Gothic" pitchFamily="34" charset="0"/>
              </a:rPr>
              <a:t>3 Hours</a:t>
            </a:r>
          </a:p>
          <a:p>
            <a:pPr marL="742950" lvl="1" indent="-285750">
              <a:spcBef>
                <a:spcPct val="20000"/>
              </a:spcBef>
              <a:buFont typeface="Arial" charset="0"/>
              <a:buChar char="–"/>
            </a:pPr>
            <a:r>
              <a:rPr lang="en-GB" sz="1600">
                <a:latin typeface="Century Gothic" pitchFamily="34" charset="0"/>
              </a:rPr>
              <a:t>100 Calls</a:t>
            </a:r>
          </a:p>
          <a:p>
            <a:pPr marL="342900" indent="-342900">
              <a:spcBef>
                <a:spcPct val="20000"/>
              </a:spcBef>
              <a:buFont typeface="Arial" charset="0"/>
              <a:buNone/>
            </a:pPr>
            <a:endParaRPr lang="en-GB" sz="2400">
              <a:latin typeface="Century Gothic" pitchFamily="34" charset="0"/>
            </a:endParaRPr>
          </a:p>
          <a:p>
            <a:pPr marL="342900" indent="-342900">
              <a:spcBef>
                <a:spcPct val="20000"/>
              </a:spcBef>
              <a:buFont typeface="Arial" charset="0"/>
              <a:buNone/>
            </a:pPr>
            <a:r>
              <a:rPr lang="en-GB" u="sng">
                <a:latin typeface="Century Gothic" pitchFamily="34" charset="0"/>
              </a:rPr>
              <a:t>Weekly Input:</a:t>
            </a:r>
          </a:p>
          <a:p>
            <a:pPr marL="342900" indent="-342900">
              <a:spcBef>
                <a:spcPct val="20000"/>
              </a:spcBef>
              <a:buFont typeface="Arial" charset="0"/>
              <a:buNone/>
            </a:pPr>
            <a:endParaRPr lang="en-GB" sz="2400" u="sng">
              <a:latin typeface="Century Gothic" pitchFamily="34" charset="0"/>
            </a:endParaRPr>
          </a:p>
          <a:p>
            <a:pPr marL="742950" lvl="1" indent="-285750">
              <a:spcBef>
                <a:spcPct val="20000"/>
              </a:spcBef>
              <a:buFont typeface="Arial" charset="0"/>
              <a:buChar char="–"/>
            </a:pPr>
            <a:r>
              <a:rPr lang="en-GB" sz="1600">
                <a:latin typeface="Century Gothic" pitchFamily="34" charset="0"/>
              </a:rPr>
              <a:t>8 Suspects</a:t>
            </a:r>
          </a:p>
          <a:p>
            <a:pPr marL="742950" lvl="1" indent="-285750">
              <a:spcBef>
                <a:spcPct val="20000"/>
              </a:spcBef>
              <a:buFont typeface="Arial" charset="0"/>
              <a:buChar char="–"/>
            </a:pPr>
            <a:r>
              <a:rPr lang="en-GB" sz="1600">
                <a:latin typeface="Century Gothic" pitchFamily="34" charset="0"/>
              </a:rPr>
              <a:t>4 Prospects</a:t>
            </a:r>
          </a:p>
          <a:p>
            <a:pPr marL="742950" lvl="1" indent="-285750">
              <a:spcBef>
                <a:spcPct val="20000"/>
              </a:spcBef>
              <a:buFont typeface="Arial" charset="0"/>
              <a:buChar char="–"/>
            </a:pPr>
            <a:r>
              <a:rPr lang="en-GB" sz="1600">
                <a:latin typeface="Century Gothic" pitchFamily="34" charset="0"/>
              </a:rPr>
              <a:t>2  Approvals</a:t>
            </a:r>
          </a:p>
          <a:p>
            <a:pPr marL="342900" indent="-342900">
              <a:spcBef>
                <a:spcPct val="20000"/>
              </a:spcBef>
              <a:buFont typeface="Arial" charset="0"/>
              <a:buNone/>
            </a:pPr>
            <a:endParaRPr lang="en-GB" sz="2400">
              <a:latin typeface="Century Gothic" pitchFamily="34" charset="0"/>
            </a:endParaRPr>
          </a:p>
          <a:p>
            <a:pPr marL="342900" indent="-342900">
              <a:spcBef>
                <a:spcPct val="20000"/>
              </a:spcBef>
              <a:buFont typeface="Arial" charset="0"/>
              <a:buNone/>
            </a:pPr>
            <a:r>
              <a:rPr lang="en-GB" u="sng">
                <a:latin typeface="Century Gothic" pitchFamily="34" charset="0"/>
              </a:rPr>
              <a:t>Monthly Revenue:</a:t>
            </a:r>
          </a:p>
          <a:p>
            <a:pPr marL="342900" indent="-342900">
              <a:spcBef>
                <a:spcPct val="20000"/>
              </a:spcBef>
              <a:buFont typeface="Arial" charset="0"/>
              <a:buNone/>
            </a:pPr>
            <a:endParaRPr lang="en-GB" sz="1600">
              <a:latin typeface="Century Gothic" pitchFamily="34" charset="0"/>
            </a:endParaRPr>
          </a:p>
          <a:p>
            <a:pPr marL="742950" lvl="1" indent="-285750">
              <a:spcBef>
                <a:spcPct val="20000"/>
              </a:spcBef>
              <a:buFont typeface="Arial" charset="0"/>
              <a:buChar char="–"/>
            </a:pPr>
            <a:r>
              <a:rPr lang="en-GB" sz="1600">
                <a:latin typeface="Century Gothic" pitchFamily="34" charset="0"/>
              </a:rPr>
              <a:t>£15,000 / $ 24,000</a:t>
            </a:r>
          </a:p>
          <a:p>
            <a:pPr marL="342900" indent="-342900">
              <a:spcBef>
                <a:spcPct val="20000"/>
              </a:spcBef>
              <a:buFont typeface="Arial" charset="0"/>
              <a:buNone/>
            </a:pPr>
            <a:endParaRPr lang="en-GB" sz="2400">
              <a:latin typeface="Century Gothic" pitchFamily="34" charset="0"/>
            </a:endParaRPr>
          </a:p>
        </p:txBody>
      </p:sp>
      <p:sp>
        <p:nvSpPr>
          <p:cNvPr id="58373" name="TextBox 5"/>
          <p:cNvSpPr txBox="1">
            <a:spLocks noChangeArrowheads="1"/>
          </p:cNvSpPr>
          <p:nvPr/>
        </p:nvSpPr>
        <p:spPr bwMode="auto">
          <a:xfrm>
            <a:off x="4572000" y="1676400"/>
            <a:ext cx="3886200" cy="4760913"/>
          </a:xfrm>
          <a:prstGeom prst="rect">
            <a:avLst/>
          </a:prstGeom>
          <a:noFill/>
          <a:ln w="9525">
            <a:noFill/>
            <a:miter lim="800000"/>
            <a:headEnd/>
            <a:tailEnd/>
          </a:ln>
        </p:spPr>
        <p:txBody>
          <a:bodyPr>
            <a:spAutoFit/>
          </a:bodyPr>
          <a:lstStyle/>
          <a:p>
            <a:pPr defTabSz="914400"/>
            <a:r>
              <a:rPr lang="en-GB">
                <a:latin typeface="Century Gothic" pitchFamily="34" charset="0"/>
                <a:cs typeface="Arial" charset="0"/>
              </a:rPr>
              <a:t>Session 1: Suspect Frenzy – 40 Calls, 1 Hour and at least 1 Suspect </a:t>
            </a:r>
          </a:p>
          <a:p>
            <a:pPr defTabSz="914400"/>
            <a:endParaRPr lang="en-GB">
              <a:latin typeface="Century Gothic" pitchFamily="34" charset="0"/>
              <a:cs typeface="Arial" charset="0"/>
            </a:endParaRPr>
          </a:p>
          <a:p>
            <a:pPr defTabSz="914400"/>
            <a:r>
              <a:rPr lang="en-GB">
                <a:latin typeface="Century Gothic" pitchFamily="34" charset="0"/>
                <a:cs typeface="Arial" charset="0"/>
              </a:rPr>
              <a:t>Session 2: Prospect Follow Up – 25 Calls, 45 Mins, at least 1 Prospect</a:t>
            </a:r>
          </a:p>
          <a:p>
            <a:pPr defTabSz="914400"/>
            <a:endParaRPr lang="en-GB">
              <a:latin typeface="Century Gothic" pitchFamily="34" charset="0"/>
              <a:cs typeface="Arial" charset="0"/>
            </a:endParaRPr>
          </a:p>
          <a:p>
            <a:pPr defTabSz="914400"/>
            <a:r>
              <a:rPr lang="en-GB">
                <a:latin typeface="Century Gothic" pitchFamily="34" charset="0"/>
                <a:cs typeface="Arial" charset="0"/>
              </a:rPr>
              <a:t>Session 3: Suspect Frenzy – 40 Calls, 1 Hour and aim for another Suspect!</a:t>
            </a:r>
          </a:p>
          <a:p>
            <a:pPr defTabSz="914400"/>
            <a:endParaRPr lang="en-GB">
              <a:latin typeface="Century Gothic" pitchFamily="34" charset="0"/>
              <a:cs typeface="Arial" charset="0"/>
            </a:endParaRPr>
          </a:p>
          <a:p>
            <a:pPr defTabSz="914400"/>
            <a:r>
              <a:rPr lang="en-GB">
                <a:latin typeface="Century Gothic" pitchFamily="34" charset="0"/>
                <a:cs typeface="Arial" charset="0"/>
              </a:rPr>
              <a:t>Session 4: Phone Melt Down! – Whatever you need to do to hit your daily targets – 25 Calls and 30 Mins minimum</a:t>
            </a:r>
          </a:p>
          <a:p>
            <a:pPr defTabSz="914400"/>
            <a:endParaRPr lang="en-GB">
              <a:latin typeface="Century Gothic" pitchFamily="34" charset="0"/>
              <a:cs typeface="Arial" charset="0"/>
            </a:endParaRPr>
          </a:p>
          <a:p>
            <a:pPr defTabSz="914400"/>
            <a:endParaRPr lang="en-GB">
              <a:latin typeface="Century Gothic" pitchFamily="34" charset="0"/>
              <a:cs typeface="Arial"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a:xfrm>
            <a:off x="-400050" y="-106363"/>
            <a:ext cx="8229600" cy="1143001"/>
          </a:xfrm>
        </p:spPr>
        <p:txBody>
          <a:bodyPr/>
          <a:lstStyle/>
          <a:p>
            <a:r>
              <a:rPr lang="en-GB" sz="3200" dirty="0" smtClean="0">
                <a:solidFill>
                  <a:srgbClr val="EA2027"/>
                </a:solidFill>
              </a:rPr>
              <a:t>10 Point Plan</a:t>
            </a:r>
            <a:endParaRPr lang="en-US" sz="3200" dirty="0" smtClean="0">
              <a:solidFill>
                <a:srgbClr val="EA2027"/>
              </a:solidFill>
            </a:endParaRPr>
          </a:p>
        </p:txBody>
      </p:sp>
      <p:sp>
        <p:nvSpPr>
          <p:cNvPr id="59396"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457200" indent="-457200" defTabSz="914400">
              <a:spcBef>
                <a:spcPct val="20000"/>
              </a:spcBef>
              <a:buFont typeface="Arial" charset="0"/>
              <a:buAutoNum type="arabicPeriod"/>
            </a:pPr>
            <a:r>
              <a:rPr lang="en-GB" sz="2400">
                <a:latin typeface="Century Gothic" pitchFamily="34" charset="0"/>
              </a:rPr>
              <a:t>Leads</a:t>
            </a:r>
          </a:p>
          <a:p>
            <a:pPr marL="457200" indent="-457200" defTabSz="914400">
              <a:spcBef>
                <a:spcPct val="20000"/>
              </a:spcBef>
              <a:buFont typeface="Arial" charset="0"/>
              <a:buAutoNum type="arabicPeriod"/>
            </a:pPr>
            <a:r>
              <a:rPr lang="en-GB" sz="2400">
                <a:latin typeface="Century Gothic" pitchFamily="34" charset="0"/>
              </a:rPr>
              <a:t>Hooks</a:t>
            </a:r>
          </a:p>
          <a:p>
            <a:pPr marL="457200" indent="-457200" defTabSz="914400">
              <a:spcBef>
                <a:spcPct val="20000"/>
              </a:spcBef>
              <a:buFont typeface="Arial" charset="0"/>
              <a:buAutoNum type="arabicPeriod"/>
            </a:pPr>
            <a:r>
              <a:rPr lang="en-GB" sz="2400">
                <a:latin typeface="Century Gothic" pitchFamily="34" charset="0"/>
              </a:rPr>
              <a:t>Angles</a:t>
            </a:r>
          </a:p>
          <a:p>
            <a:pPr marL="457200" indent="-457200" defTabSz="914400">
              <a:spcBef>
                <a:spcPct val="20000"/>
              </a:spcBef>
              <a:buFont typeface="Arial" charset="0"/>
              <a:buAutoNum type="arabicPeriod"/>
            </a:pPr>
            <a:r>
              <a:rPr lang="en-GB" sz="2400">
                <a:latin typeface="Century Gothic" pitchFamily="34" charset="0"/>
              </a:rPr>
              <a:t>Suspect - Introduction</a:t>
            </a:r>
          </a:p>
          <a:p>
            <a:pPr marL="457200" indent="-457200" defTabSz="914400">
              <a:spcBef>
                <a:spcPct val="20000"/>
              </a:spcBef>
              <a:buFont typeface="Arial" charset="0"/>
              <a:buAutoNum type="arabicPeriod"/>
            </a:pPr>
            <a:r>
              <a:rPr lang="en-GB" sz="2400">
                <a:latin typeface="Century Gothic" pitchFamily="34" charset="0"/>
              </a:rPr>
              <a:t>Suspect - Information – Top Floor to Shop Floor</a:t>
            </a:r>
          </a:p>
          <a:p>
            <a:pPr marL="457200" indent="-457200" defTabSz="914400">
              <a:spcBef>
                <a:spcPct val="20000"/>
              </a:spcBef>
              <a:buFont typeface="Arial" charset="0"/>
              <a:buAutoNum type="arabicPeriod"/>
            </a:pPr>
            <a:r>
              <a:rPr lang="en-GB" sz="2400">
                <a:latin typeface="Century Gothic" pitchFamily="34" charset="0"/>
              </a:rPr>
              <a:t>Suspect  - Close &amp; Consolidate</a:t>
            </a:r>
          </a:p>
          <a:p>
            <a:pPr marL="457200" indent="-457200" defTabSz="914400">
              <a:spcBef>
                <a:spcPct val="20000"/>
              </a:spcBef>
              <a:buFont typeface="Arial" charset="0"/>
              <a:buAutoNum type="arabicPeriod"/>
            </a:pPr>
            <a:r>
              <a:rPr lang="en-GB" sz="2400">
                <a:latin typeface="Century Gothic" pitchFamily="34" charset="0"/>
              </a:rPr>
              <a:t>Prospect - Reintroduction</a:t>
            </a:r>
          </a:p>
          <a:p>
            <a:pPr marL="457200" indent="-457200" defTabSz="914400">
              <a:spcBef>
                <a:spcPct val="20000"/>
              </a:spcBef>
              <a:buFont typeface="Arial" charset="0"/>
              <a:buAutoNum type="arabicPeriod"/>
            </a:pPr>
            <a:r>
              <a:rPr lang="en-GB" sz="2400">
                <a:latin typeface="Century Gothic" pitchFamily="34" charset="0"/>
              </a:rPr>
              <a:t>Prospect  - The Process</a:t>
            </a:r>
          </a:p>
          <a:p>
            <a:pPr marL="457200" indent="-457200" defTabSz="914400">
              <a:spcBef>
                <a:spcPct val="20000"/>
              </a:spcBef>
              <a:buFont typeface="Arial" charset="0"/>
              <a:buAutoNum type="arabicPeriod"/>
            </a:pPr>
            <a:r>
              <a:rPr lang="en-GB" sz="2400">
                <a:latin typeface="Century Gothic" pitchFamily="34" charset="0"/>
              </a:rPr>
              <a:t>Prospect  - The Marketing Pitch</a:t>
            </a:r>
          </a:p>
          <a:p>
            <a:pPr marL="457200" indent="-457200" defTabSz="914400">
              <a:spcBef>
                <a:spcPct val="20000"/>
              </a:spcBef>
              <a:buFont typeface="Arial" charset="0"/>
              <a:buAutoNum type="arabicPeriod"/>
            </a:pPr>
            <a:r>
              <a:rPr lang="en-GB" sz="2400">
                <a:latin typeface="Century Gothic" pitchFamily="34" charset="0"/>
              </a:rPr>
              <a:t>Prospect  - Supplier Close</a:t>
            </a:r>
          </a:p>
          <a:p>
            <a:pPr marL="457200" indent="-457200" defTabSz="914400">
              <a:spcBef>
                <a:spcPct val="20000"/>
              </a:spcBef>
              <a:buFont typeface="Arial" charset="0"/>
              <a:buNone/>
            </a:pPr>
            <a:endParaRPr lang="en-GB" sz="2400">
              <a:latin typeface="Century Gothic"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a:xfrm>
            <a:off x="-342900" y="-173038"/>
            <a:ext cx="8229600" cy="1143001"/>
          </a:xfrm>
        </p:spPr>
        <p:txBody>
          <a:bodyPr/>
          <a:lstStyle/>
          <a:p>
            <a:r>
              <a:rPr lang="en-US" sz="3200" smtClean="0">
                <a:solidFill>
                  <a:srgbClr val="EA2027"/>
                </a:solidFill>
              </a:rPr>
              <a:t>The Secret to Success</a:t>
            </a:r>
          </a:p>
        </p:txBody>
      </p:sp>
      <p:sp>
        <p:nvSpPr>
          <p:cNvPr id="60420"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lgn="ctr">
              <a:spcBef>
                <a:spcPct val="20000"/>
              </a:spcBef>
              <a:buFont typeface="Arial" charset="0"/>
              <a:buNone/>
            </a:pPr>
            <a:r>
              <a:rPr lang="en-US" sz="2400">
                <a:latin typeface="Century Gothic" pitchFamily="34" charset="0"/>
              </a:rPr>
              <a:t>Without strong Research and Marketing, the entire call centre process is diluted expedentially and will generally be the contributing factor in not converting at the standard 4:2:1 and achieving revenue generation expectations. The very basis of poor LHA’s will damage your ability to achieve activity and input targets and will lead to a significant reduction in your ability to hit and make strong commission – you get OUT what you put IN!!</a:t>
            </a:r>
          </a:p>
          <a:p>
            <a:pPr marL="342900" indent="-342900" algn="ctr">
              <a:spcBef>
                <a:spcPct val="20000"/>
              </a:spcBef>
              <a:buFont typeface="Arial" charset="0"/>
              <a:buNone/>
            </a:pPr>
            <a:endParaRPr lang="en-US" sz="2400">
              <a:latin typeface="Century Gothic" pitchFamily="34" charset="0"/>
            </a:endParaRPr>
          </a:p>
          <a:p>
            <a:pPr marL="342900" indent="-342900" algn="ctr">
              <a:spcBef>
                <a:spcPct val="20000"/>
              </a:spcBef>
              <a:buFont typeface="Arial" charset="0"/>
              <a:buNone/>
            </a:pPr>
            <a:r>
              <a:rPr lang="en-US" sz="2400">
                <a:latin typeface="Century Gothic" pitchFamily="34" charset="0"/>
              </a:rPr>
              <a:t>Glen White, Chairman &amp; Founder</a:t>
            </a:r>
          </a:p>
          <a:p>
            <a:pPr marL="342900" indent="-342900">
              <a:spcBef>
                <a:spcPct val="20000"/>
              </a:spcBef>
              <a:buFont typeface="Arial" charset="0"/>
              <a:buNone/>
            </a:pPr>
            <a:endParaRPr lang="en-GB" sz="2400">
              <a:latin typeface="Century Gothic"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idx="4294967295"/>
          </p:nvPr>
        </p:nvSpPr>
        <p:spPr>
          <a:xfrm>
            <a:off x="257175" y="-163513"/>
            <a:ext cx="8229600" cy="1143001"/>
          </a:xfrm>
        </p:spPr>
        <p:txBody>
          <a:bodyPr/>
          <a:lstStyle/>
          <a:p>
            <a:pPr eaLnBrk="1" hangingPunct="1"/>
            <a:r>
              <a:rPr lang="en-GB" sz="3200" smtClean="0">
                <a:solidFill>
                  <a:srgbClr val="EA2027"/>
                </a:solidFill>
              </a:rPr>
              <a:t>Personal Background</a:t>
            </a:r>
            <a:endParaRPr lang="en-US" sz="3200" smtClean="0">
              <a:solidFill>
                <a:srgbClr val="EA2027"/>
              </a:solidFill>
            </a:endParaRPr>
          </a:p>
        </p:txBody>
      </p:sp>
      <p:pic>
        <p:nvPicPr>
          <p:cNvPr id="13314" name="Picture 2" descr="Who Are You"/>
          <p:cNvPicPr>
            <a:picLocks noGrp="1" noChangeAspect="1" noChangeArrowheads="1"/>
          </p:cNvPicPr>
          <p:nvPr>
            <p:ph type="body" idx="4294967295"/>
          </p:nvPr>
        </p:nvPicPr>
        <p:blipFill>
          <a:blip r:embed="rId2"/>
          <a:srcRect t="14444"/>
          <a:stretch>
            <a:fillRect/>
          </a:stretch>
        </p:blipFill>
        <p:spPr>
          <a:xfrm>
            <a:off x="0" y="941388"/>
            <a:ext cx="9144000" cy="5916612"/>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a:xfrm>
            <a:off x="-342900" y="-133350"/>
            <a:ext cx="8229600" cy="1143000"/>
          </a:xfrm>
        </p:spPr>
        <p:txBody>
          <a:bodyPr/>
          <a:lstStyle/>
          <a:p>
            <a:r>
              <a:rPr lang="en-GB" sz="3200" dirty="0" smtClean="0">
                <a:solidFill>
                  <a:srgbClr val="EA2027"/>
                </a:solidFill>
              </a:rPr>
              <a:t>The Secret to Success</a:t>
            </a:r>
            <a:endParaRPr lang="en-US" sz="3200" dirty="0" smtClean="0">
              <a:solidFill>
                <a:srgbClr val="EA2027"/>
              </a:solidFill>
            </a:endParaRPr>
          </a:p>
        </p:txBody>
      </p:sp>
      <p:sp>
        <p:nvSpPr>
          <p:cNvPr id="61444"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None/>
            </a:pPr>
            <a:endParaRPr lang="en-GB" sz="2400" dirty="0"/>
          </a:p>
          <a:p>
            <a:pPr marL="342900" indent="-342900">
              <a:spcBef>
                <a:spcPct val="20000"/>
              </a:spcBef>
              <a:buFont typeface="Arial" charset="0"/>
              <a:buNone/>
            </a:pPr>
            <a:endParaRPr lang="en-GB" sz="2400" dirty="0"/>
          </a:p>
          <a:p>
            <a:pPr marL="342900" indent="-342900">
              <a:spcBef>
                <a:spcPct val="20000"/>
              </a:spcBef>
              <a:buFont typeface="Arial" charset="0"/>
              <a:buNone/>
            </a:pPr>
            <a:endParaRPr lang="en-GB" sz="2400" dirty="0"/>
          </a:p>
          <a:p>
            <a:pPr marL="342900" indent="-342900">
              <a:spcBef>
                <a:spcPct val="20000"/>
              </a:spcBef>
              <a:buFont typeface="Arial" charset="0"/>
              <a:buNone/>
            </a:pPr>
            <a:endParaRPr lang="en-GB" sz="2400" dirty="0"/>
          </a:p>
          <a:p>
            <a:pPr marL="342900" indent="-342900" algn="ctr">
              <a:spcBef>
                <a:spcPct val="20000"/>
              </a:spcBef>
              <a:buFont typeface="Arial" charset="0"/>
              <a:buNone/>
            </a:pPr>
            <a:r>
              <a:rPr lang="en-GB" sz="3200" b="1" dirty="0"/>
              <a:t>	</a:t>
            </a:r>
            <a:r>
              <a:rPr lang="en-GB" sz="4000" b="1" dirty="0"/>
              <a:t>LHA’s + Activity = Results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a:xfrm>
            <a:off x="-581025" y="-123825"/>
            <a:ext cx="8229600" cy="1143000"/>
          </a:xfrm>
        </p:spPr>
        <p:txBody>
          <a:bodyPr/>
          <a:lstStyle/>
          <a:p>
            <a:r>
              <a:rPr lang="en-GB" sz="3200" smtClean="0">
                <a:solidFill>
                  <a:srgbClr val="EA2027"/>
                </a:solidFill>
              </a:rPr>
              <a:t>Leads, Hooks &amp; Angles</a:t>
            </a:r>
            <a:endParaRPr lang="en-US" sz="3200" smtClean="0">
              <a:solidFill>
                <a:srgbClr val="EA2027"/>
              </a:solidFill>
            </a:endParaRPr>
          </a:p>
        </p:txBody>
      </p:sp>
      <p:sp>
        <p:nvSpPr>
          <p:cNvPr id="36867"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None/>
            </a:pPr>
            <a:r>
              <a:rPr lang="en-US" sz="2400">
                <a:latin typeface="Century Gothic" pitchFamily="34" charset="0"/>
              </a:rPr>
              <a:t>Leads </a:t>
            </a:r>
          </a:p>
          <a:p>
            <a:pPr marL="342900" indent="-342900">
              <a:spcBef>
                <a:spcPct val="20000"/>
              </a:spcBef>
              <a:buFont typeface="Arial" charset="0"/>
              <a:buChar char="•"/>
            </a:pPr>
            <a:r>
              <a:rPr lang="en-US" sz="2000">
                <a:latin typeface="Century Gothic" pitchFamily="34" charset="0"/>
              </a:rPr>
              <a:t>A sales lead is a Company, Business or Individual potentially interested in or suitable for a profile.</a:t>
            </a:r>
          </a:p>
          <a:p>
            <a:pPr marL="342900" indent="-342900">
              <a:spcBef>
                <a:spcPct val="20000"/>
              </a:spcBef>
              <a:buFont typeface="Arial" charset="0"/>
              <a:buNone/>
            </a:pPr>
            <a:endParaRPr lang="en-US" sz="2400">
              <a:latin typeface="Century Gothic" pitchFamily="34" charset="0"/>
            </a:endParaRPr>
          </a:p>
          <a:p>
            <a:pPr marL="342900" indent="-342900">
              <a:spcBef>
                <a:spcPct val="20000"/>
              </a:spcBef>
              <a:buFont typeface="Arial" charset="0"/>
              <a:buNone/>
            </a:pPr>
            <a:r>
              <a:rPr lang="en-US" sz="2400">
                <a:latin typeface="Century Gothic" pitchFamily="34" charset="0"/>
              </a:rPr>
              <a:t>Hooks </a:t>
            </a:r>
          </a:p>
          <a:p>
            <a:pPr marL="342900" indent="-342900">
              <a:spcBef>
                <a:spcPct val="20000"/>
              </a:spcBef>
              <a:buFont typeface="Arial" charset="0"/>
              <a:buChar char="•"/>
            </a:pPr>
            <a:r>
              <a:rPr lang="en-US" sz="2000">
                <a:latin typeface="Century Gothic" pitchFamily="34" charset="0"/>
              </a:rPr>
              <a:t>A conversational common ground between you and your sales lead that allows you to introduce your project. Examples of this are Associations, Federations, Trade Shows and Exhibitions.</a:t>
            </a:r>
          </a:p>
          <a:p>
            <a:pPr marL="342900" indent="-342900">
              <a:spcBef>
                <a:spcPct val="20000"/>
              </a:spcBef>
              <a:buFont typeface="Arial" charset="0"/>
              <a:buNone/>
            </a:pPr>
            <a:endParaRPr lang="en-US" sz="2400">
              <a:latin typeface="Century Gothic" pitchFamily="34" charset="0"/>
            </a:endParaRPr>
          </a:p>
          <a:p>
            <a:pPr marL="342900" indent="-342900">
              <a:spcBef>
                <a:spcPct val="20000"/>
              </a:spcBef>
              <a:buFont typeface="Arial" charset="0"/>
              <a:buNone/>
            </a:pPr>
            <a:r>
              <a:rPr lang="en-US" sz="2400">
                <a:latin typeface="Century Gothic" pitchFamily="34" charset="0"/>
              </a:rPr>
              <a:t>Angles </a:t>
            </a:r>
          </a:p>
          <a:p>
            <a:pPr marL="342900" indent="-342900">
              <a:spcBef>
                <a:spcPct val="20000"/>
              </a:spcBef>
              <a:buFont typeface="Arial" charset="0"/>
              <a:buChar char="•"/>
            </a:pPr>
            <a:r>
              <a:rPr lang="en-US" sz="2000">
                <a:latin typeface="Century Gothic" pitchFamily="34" charset="0"/>
              </a:rPr>
              <a:t>Points of interest or ‘Hot Topics’ that make your sales lead  ‘bite’ and show significant interest in your proposal.</a:t>
            </a:r>
            <a:endParaRPr lang="en-GB" sz="200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bg/>
                                          </p:spTgt>
                                        </p:tgtEl>
                                        <p:attrNameLst>
                                          <p:attrName>style.visibility</p:attrName>
                                        </p:attrNameLst>
                                      </p:cBhvr>
                                      <p:to>
                                        <p:strVal val="visible"/>
                                      </p:to>
                                    </p:set>
                                    <p:anim calcmode="lin" valueType="num">
                                      <p:cBhvr additive="base">
                                        <p:cTn id="7" dur="500" fill="hold"/>
                                        <p:tgtEl>
                                          <p:spTgt spid="3686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6867">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67">
                                            <p:txEl>
                                              <p:pRg st="0" end="0"/>
                                            </p:txEl>
                                          </p:spTgt>
                                        </p:tgtEl>
                                        <p:attrNameLst>
                                          <p:attrName>style.visibility</p:attrName>
                                        </p:attrNameLst>
                                      </p:cBhvr>
                                      <p:to>
                                        <p:strVal val="visible"/>
                                      </p:to>
                                    </p:set>
                                    <p:anim calcmode="lin" valueType="num">
                                      <p:cBhvr additive="base">
                                        <p:cTn id="13" dur="5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867">
                                            <p:txEl>
                                              <p:pRg st="1" end="1"/>
                                            </p:txEl>
                                          </p:spTgt>
                                        </p:tgtEl>
                                        <p:attrNameLst>
                                          <p:attrName>style.visibility</p:attrName>
                                        </p:attrNameLst>
                                      </p:cBhvr>
                                      <p:to>
                                        <p:strVal val="visible"/>
                                      </p:to>
                                    </p:set>
                                    <p:anim calcmode="lin" valueType="num">
                                      <p:cBhvr additive="base">
                                        <p:cTn id="19"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867">
                                            <p:txEl>
                                              <p:pRg st="3" end="3"/>
                                            </p:txEl>
                                          </p:spTgt>
                                        </p:tgtEl>
                                        <p:attrNameLst>
                                          <p:attrName>style.visibility</p:attrName>
                                        </p:attrNameLst>
                                      </p:cBhvr>
                                      <p:to>
                                        <p:strVal val="visible"/>
                                      </p:to>
                                    </p:set>
                                    <p:anim calcmode="lin" valueType="num">
                                      <p:cBhvr additive="base">
                                        <p:cTn id="25"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867">
                                            <p:txEl>
                                              <p:pRg st="4" end="4"/>
                                            </p:txEl>
                                          </p:spTgt>
                                        </p:tgtEl>
                                        <p:attrNameLst>
                                          <p:attrName>style.visibility</p:attrName>
                                        </p:attrNameLst>
                                      </p:cBhvr>
                                      <p:to>
                                        <p:strVal val="visible"/>
                                      </p:to>
                                    </p:set>
                                    <p:anim calcmode="lin" valueType="num">
                                      <p:cBhvr additive="base">
                                        <p:cTn id="31" dur="500" fill="hold"/>
                                        <p:tgtEl>
                                          <p:spTgt spid="368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68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867">
                                            <p:txEl>
                                              <p:pRg st="6" end="6"/>
                                            </p:txEl>
                                          </p:spTgt>
                                        </p:tgtEl>
                                        <p:attrNameLst>
                                          <p:attrName>style.visibility</p:attrName>
                                        </p:attrNameLst>
                                      </p:cBhvr>
                                      <p:to>
                                        <p:strVal val="visible"/>
                                      </p:to>
                                    </p:set>
                                    <p:anim calcmode="lin" valueType="num">
                                      <p:cBhvr additive="base">
                                        <p:cTn id="37" dur="500" fill="hold"/>
                                        <p:tgtEl>
                                          <p:spTgt spid="3686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8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6867">
                                            <p:txEl>
                                              <p:pRg st="7" end="7"/>
                                            </p:txEl>
                                          </p:spTgt>
                                        </p:tgtEl>
                                        <p:attrNameLst>
                                          <p:attrName>style.visibility</p:attrName>
                                        </p:attrNameLst>
                                      </p:cBhvr>
                                      <p:to>
                                        <p:strVal val="visible"/>
                                      </p:to>
                                    </p:set>
                                    <p:anim calcmode="lin" valueType="num">
                                      <p:cBhvr additive="base">
                                        <p:cTn id="43" dur="500" fill="hold"/>
                                        <p:tgtEl>
                                          <p:spTgt spid="3686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68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a:xfrm>
            <a:off x="-295275" y="-115888"/>
            <a:ext cx="8229600" cy="1143001"/>
          </a:xfrm>
        </p:spPr>
        <p:txBody>
          <a:bodyPr/>
          <a:lstStyle/>
          <a:p>
            <a:r>
              <a:rPr lang="en-US" sz="3200" smtClean="0">
                <a:solidFill>
                  <a:srgbClr val="EA2027"/>
                </a:solidFill>
              </a:rPr>
              <a:t>Research &amp; Marketing (LHA’s)</a:t>
            </a:r>
          </a:p>
        </p:txBody>
      </p:sp>
      <p:sp>
        <p:nvSpPr>
          <p:cNvPr id="3"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US" sz="2400" dirty="0">
                <a:latin typeface="Century Gothic" pitchFamily="34" charset="0"/>
              </a:rPr>
              <a:t>Commitment </a:t>
            </a:r>
          </a:p>
          <a:p>
            <a:pPr marL="342900" indent="-342900" eaLnBrk="0" hangingPunct="0">
              <a:spcBef>
                <a:spcPct val="20000"/>
              </a:spcBef>
              <a:buFont typeface="Arial" charset="0"/>
              <a:buChar char="•"/>
            </a:pPr>
            <a:r>
              <a:rPr lang="en-US" sz="1600" dirty="0">
                <a:latin typeface="Century Gothic" pitchFamily="34" charset="0"/>
              </a:rPr>
              <a:t>2 to 5 hours dedicated to this part of </a:t>
            </a:r>
            <a:r>
              <a:rPr lang="en-US" sz="1600" u="sng" dirty="0">
                <a:latin typeface="Century Gothic" pitchFamily="34" charset="0"/>
              </a:rPr>
              <a:t>your</a:t>
            </a:r>
            <a:r>
              <a:rPr lang="en-US" sz="1600" dirty="0">
                <a:latin typeface="Century Gothic" pitchFamily="34" charset="0"/>
              </a:rPr>
              <a:t> business every week – without fail!</a:t>
            </a:r>
          </a:p>
          <a:p>
            <a:pPr marL="342900" indent="-342900" eaLnBrk="0" hangingPunct="0">
              <a:spcBef>
                <a:spcPct val="20000"/>
              </a:spcBef>
              <a:buFont typeface="Arial" charset="0"/>
              <a:buNone/>
            </a:pPr>
            <a:r>
              <a:rPr lang="en-US" sz="2400" dirty="0">
                <a:latin typeface="Century Gothic" pitchFamily="34" charset="0"/>
              </a:rPr>
              <a:t>Sector Packs</a:t>
            </a:r>
            <a:r>
              <a:rPr lang="en-US" sz="1600" dirty="0">
                <a:latin typeface="Century Gothic" pitchFamily="34" charset="0"/>
              </a:rPr>
              <a:t> </a:t>
            </a:r>
          </a:p>
          <a:p>
            <a:pPr marL="342900" indent="-342900" eaLnBrk="0" hangingPunct="0">
              <a:spcBef>
                <a:spcPct val="20000"/>
              </a:spcBef>
              <a:buFont typeface="Arial" charset="0"/>
              <a:buChar char="•"/>
            </a:pPr>
            <a:r>
              <a:rPr lang="en-US" sz="1600" dirty="0">
                <a:latin typeface="Century Gothic" pitchFamily="34" charset="0"/>
              </a:rPr>
              <a:t>Begin by understanding your specific industry sector and territory. Create a file of background research/history, links to the best ‘industry news’ sites, highlight the leading Associations/Federations and create a calendar of Trade Shows.</a:t>
            </a:r>
          </a:p>
          <a:p>
            <a:pPr marL="342900" indent="-342900" eaLnBrk="0" hangingPunct="0">
              <a:spcBef>
                <a:spcPct val="20000"/>
              </a:spcBef>
              <a:buFont typeface="Arial" charset="0"/>
              <a:buNone/>
            </a:pPr>
            <a:r>
              <a:rPr lang="en-US" sz="2400" dirty="0" err="1">
                <a:latin typeface="Century Gothic" pitchFamily="34" charset="0"/>
              </a:rPr>
              <a:t>Spidergrams</a:t>
            </a:r>
            <a:r>
              <a:rPr lang="en-US" sz="2400" dirty="0">
                <a:latin typeface="Century Gothic" pitchFamily="34" charset="0"/>
              </a:rPr>
              <a:t> </a:t>
            </a:r>
          </a:p>
          <a:p>
            <a:pPr marL="342900" indent="-342900" eaLnBrk="0" hangingPunct="0">
              <a:spcBef>
                <a:spcPct val="20000"/>
              </a:spcBef>
              <a:buFont typeface="Arial" charset="0"/>
              <a:buChar char="•"/>
            </a:pPr>
            <a:r>
              <a:rPr lang="en-US" sz="1600" dirty="0">
                <a:latin typeface="Century Gothic" pitchFamily="34" charset="0"/>
              </a:rPr>
              <a:t>It is essential that you take a strategic approach to developing Leads. Start by breaking down your Sector into individual Sub-Sectors by using a </a:t>
            </a:r>
            <a:r>
              <a:rPr lang="en-US" sz="1600" dirty="0" err="1">
                <a:latin typeface="Century Gothic" pitchFamily="34" charset="0"/>
              </a:rPr>
              <a:t>Spidergram</a:t>
            </a:r>
            <a:r>
              <a:rPr lang="en-US" sz="1600" dirty="0">
                <a:latin typeface="Century Gothic" pitchFamily="34" charset="0"/>
              </a:rPr>
              <a:t>.</a:t>
            </a:r>
          </a:p>
          <a:p>
            <a:pPr marL="342900" indent="-342900" eaLnBrk="0" hangingPunct="0">
              <a:spcBef>
                <a:spcPct val="20000"/>
              </a:spcBef>
              <a:buFont typeface="Arial" charset="0"/>
              <a:buNone/>
            </a:pPr>
            <a:r>
              <a:rPr lang="en-US" sz="2400" dirty="0" err="1">
                <a:latin typeface="Century Gothic" pitchFamily="34" charset="0"/>
              </a:rPr>
              <a:t>iGrams</a:t>
            </a:r>
            <a:r>
              <a:rPr lang="en-US" sz="2400" dirty="0">
                <a:latin typeface="Century Gothic" pitchFamily="34" charset="0"/>
              </a:rPr>
              <a:t> </a:t>
            </a:r>
          </a:p>
          <a:p>
            <a:pPr marL="342900" indent="-342900" eaLnBrk="0" hangingPunct="0">
              <a:spcBef>
                <a:spcPct val="20000"/>
              </a:spcBef>
              <a:buFont typeface="Arial" charset="0"/>
              <a:buChar char="•"/>
            </a:pPr>
            <a:r>
              <a:rPr lang="en-US" sz="1600" dirty="0">
                <a:latin typeface="Century Gothic" pitchFamily="34" charset="0"/>
              </a:rPr>
              <a:t>Once your Sub-Sectors are identified, the </a:t>
            </a:r>
            <a:r>
              <a:rPr lang="en-US" sz="1600" dirty="0" err="1">
                <a:latin typeface="Century Gothic" pitchFamily="34" charset="0"/>
              </a:rPr>
              <a:t>iGram</a:t>
            </a:r>
            <a:r>
              <a:rPr lang="en-US" sz="1600" dirty="0">
                <a:latin typeface="Century Gothic" pitchFamily="34" charset="0"/>
              </a:rPr>
              <a:t> will allow you to identify relevant and specific ‘Hooks’ – For each Sub-Sector you should aim to have 3 Associations/Federations and a full 12 month Calendar of the main Trade Shows and Exhibitions or Events.</a:t>
            </a:r>
          </a:p>
          <a:p>
            <a:pPr marL="342900" indent="-342900" eaLnBrk="0" hangingPunct="0">
              <a:spcBef>
                <a:spcPct val="20000"/>
              </a:spcBef>
              <a:buFont typeface="Arial" charset="0"/>
              <a:buNone/>
            </a:pPr>
            <a:endParaRPr lang="en-US" sz="1600" dirty="0">
              <a:latin typeface="Century Gothic" pitchFamily="34" charset="0"/>
            </a:endParaRPr>
          </a:p>
          <a:p>
            <a:pPr marL="342900" indent="-342900" eaLnBrk="0" hangingPunct="0">
              <a:spcBef>
                <a:spcPct val="20000"/>
              </a:spcBef>
              <a:buFont typeface="Arial" charset="0"/>
              <a:buNone/>
            </a:pPr>
            <a:endParaRPr lang="en-US" sz="1600" dirty="0">
              <a:latin typeface="Century Gothic" pitchFamily="34" charset="0"/>
            </a:endParaRPr>
          </a:p>
          <a:p>
            <a:pPr marL="342900" indent="-342900" eaLnBrk="0" hangingPunct="0">
              <a:spcBef>
                <a:spcPct val="20000"/>
              </a:spcBef>
              <a:buFont typeface="Arial" charset="0"/>
              <a:buNone/>
            </a:pPr>
            <a:endParaRPr lang="en-US" sz="1600" dirty="0">
              <a:latin typeface="Century Gothic" pitchFamily="34" charset="0"/>
            </a:endParaRPr>
          </a:p>
          <a:p>
            <a:pPr marL="342900" indent="-342900" eaLnBrk="0" hangingPunct="0">
              <a:spcBef>
                <a:spcPct val="20000"/>
              </a:spcBef>
              <a:buFont typeface="Arial" charset="0"/>
              <a:buNone/>
            </a:pPr>
            <a:endParaRPr lang="en-US" sz="1600" dirty="0">
              <a:latin typeface="Century Gothic" pitchFamily="34" charset="0"/>
            </a:endParaRPr>
          </a:p>
          <a:p>
            <a:pPr marL="342900" indent="-342900" eaLnBrk="0" hangingPunct="0">
              <a:spcBef>
                <a:spcPct val="20000"/>
              </a:spcBef>
              <a:buFont typeface="Arial" charset="0"/>
              <a:buNone/>
            </a:pPr>
            <a:endParaRPr lang="en-GB" sz="16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a:xfrm>
            <a:off x="-342900" y="-133350"/>
            <a:ext cx="8229600" cy="1143000"/>
          </a:xfrm>
        </p:spPr>
        <p:txBody>
          <a:bodyPr/>
          <a:lstStyle/>
          <a:p>
            <a:r>
              <a:rPr lang="en-US" sz="3200" dirty="0" smtClean="0">
                <a:solidFill>
                  <a:srgbClr val="EA2027"/>
                </a:solidFill>
              </a:rPr>
              <a:t>Research &amp; Marketing (LHA’s)</a:t>
            </a:r>
          </a:p>
        </p:txBody>
      </p:sp>
      <p:sp>
        <p:nvSpPr>
          <p:cNvPr id="3"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a:latin typeface="Century Gothic" pitchFamily="34" charset="0"/>
              </a:rPr>
              <a:t>Leads </a:t>
            </a:r>
          </a:p>
          <a:p>
            <a:pPr marL="342900" indent="-342900" eaLnBrk="0" hangingPunct="0">
              <a:spcBef>
                <a:spcPct val="20000"/>
              </a:spcBef>
              <a:buFont typeface="Arial" charset="0"/>
              <a:buChar char="•"/>
            </a:pPr>
            <a:r>
              <a:rPr lang="en-GB" sz="1600" dirty="0">
                <a:latin typeface="Century Gothic" pitchFamily="34" charset="0"/>
              </a:rPr>
              <a:t>Capture and manage your Leads on the company standard Lead </a:t>
            </a:r>
            <a:r>
              <a:rPr lang="en-GB" sz="1600" dirty="0" err="1">
                <a:latin typeface="Century Gothic" pitchFamily="34" charset="0"/>
              </a:rPr>
              <a:t>Spreadsheet</a:t>
            </a:r>
            <a:r>
              <a:rPr lang="en-GB" sz="1600" dirty="0">
                <a:latin typeface="Century Gothic" pitchFamily="34" charset="0"/>
              </a:rPr>
              <a:t>. Use this to create a detailed account of every lead and their contact details. Each week you will be asked to email this back to us in order that we can capture the information for our Group database so make sure you fill in as much information as possible.</a:t>
            </a:r>
          </a:p>
          <a:p>
            <a:pPr marL="342900" indent="-342900" eaLnBrk="0" hangingPunct="0">
              <a:spcBef>
                <a:spcPct val="20000"/>
              </a:spcBef>
              <a:buFont typeface="Arial" charset="0"/>
              <a:buNone/>
            </a:pPr>
            <a:r>
              <a:rPr lang="en-GB" sz="2400" dirty="0">
                <a:latin typeface="Century Gothic" pitchFamily="34" charset="0"/>
              </a:rPr>
              <a:t>Hooks </a:t>
            </a:r>
          </a:p>
          <a:p>
            <a:pPr marL="342900" indent="-342900" eaLnBrk="0" hangingPunct="0">
              <a:spcBef>
                <a:spcPct val="20000"/>
              </a:spcBef>
              <a:buFont typeface="Arial" charset="0"/>
              <a:buChar char="•"/>
            </a:pPr>
            <a:r>
              <a:rPr lang="en-GB" sz="1600" dirty="0">
                <a:latin typeface="Century Gothic" pitchFamily="34" charset="0"/>
              </a:rPr>
              <a:t>Confidence in your ‘Hook’ is essential for a strong Suspect introduction. Make sure you have the authority of the Association/Expo before you start calling your Leads.  A personally written ‘Foreword’ or official Event press release is the key to gaining traction with your industry leaders.</a:t>
            </a:r>
          </a:p>
          <a:p>
            <a:pPr marL="342900" indent="-342900" eaLnBrk="0" hangingPunct="0">
              <a:spcBef>
                <a:spcPct val="20000"/>
              </a:spcBef>
              <a:buFont typeface="Arial" charset="0"/>
              <a:buNone/>
            </a:pPr>
            <a:r>
              <a:rPr lang="en-GB" sz="2400" dirty="0">
                <a:latin typeface="Century Gothic" pitchFamily="34" charset="0"/>
              </a:rPr>
              <a:t>Angles  </a:t>
            </a:r>
          </a:p>
          <a:p>
            <a:pPr marL="342900" indent="-342900" eaLnBrk="0" hangingPunct="0">
              <a:spcBef>
                <a:spcPct val="20000"/>
              </a:spcBef>
              <a:buFont typeface="Arial" charset="0"/>
              <a:buChar char="•"/>
            </a:pPr>
            <a:r>
              <a:rPr lang="en-GB" sz="1600" dirty="0">
                <a:latin typeface="Century Gothic" pitchFamily="34" charset="0"/>
              </a:rPr>
              <a:t>Hot topics, points of interest, latest news or industry investments and developments that allow you to talk confidently and intelligently on your industry. Angles give you the credibility you need to engage the industry leaders in conversation and begin building the relationship required to complete the process.</a:t>
            </a:r>
          </a:p>
          <a:p>
            <a:pPr marL="342900" indent="-342900" eaLnBrk="0" hangingPunct="0">
              <a:spcBef>
                <a:spcPct val="20000"/>
              </a:spcBef>
              <a:buFont typeface="Arial" charset="0"/>
              <a:buChar char="•"/>
            </a:pPr>
            <a:endParaRPr lang="en-GB" sz="16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smtClean="0">
                <a:solidFill>
                  <a:schemeClr val="tx1"/>
                </a:solidFill>
                <a:latin typeface="Century Gothic" pitchFamily="34" charset="0"/>
              </a:rPr>
              <a:t>Media Partnerships are the commitment between you and a relevant, industry specific Association or Exhibition organizer</a:t>
            </a:r>
          </a:p>
          <a:p>
            <a:r>
              <a:rPr lang="en-US" sz="1600" dirty="0" smtClean="0">
                <a:solidFill>
                  <a:schemeClr val="tx1"/>
                </a:solidFill>
                <a:latin typeface="Century Gothic" pitchFamily="34" charset="0"/>
              </a:rPr>
              <a:t>Your focus when completing your 3 Month Planner should be to set up at least 1 solid partnership with either an Association or Exhibition each calendar month</a:t>
            </a:r>
          </a:p>
          <a:p>
            <a:r>
              <a:rPr lang="en-US" sz="1600" dirty="0" smtClean="0">
                <a:solidFill>
                  <a:schemeClr val="tx1"/>
                </a:solidFill>
                <a:latin typeface="Century Gothic" pitchFamily="34" charset="0"/>
              </a:rPr>
              <a:t>Benefits of the partnership include recognition on websites, content as a ‘Foreword’ or ‘Association Profile’ and links to our Events Calendar on our websites</a:t>
            </a:r>
          </a:p>
          <a:p>
            <a:r>
              <a:rPr lang="en-US" sz="1600" dirty="0" smtClean="0">
                <a:solidFill>
                  <a:schemeClr val="tx1"/>
                </a:solidFill>
                <a:latin typeface="Century Gothic" pitchFamily="34" charset="0"/>
              </a:rPr>
              <a:t>Buy in from an Association also has one very important benefit for us – Leads!</a:t>
            </a:r>
          </a:p>
          <a:p>
            <a:r>
              <a:rPr lang="en-US" sz="1600" dirty="0" smtClean="0">
                <a:solidFill>
                  <a:schemeClr val="tx1"/>
                </a:solidFill>
                <a:latin typeface="Century Gothic" pitchFamily="34" charset="0"/>
              </a:rPr>
              <a:t>Likewise Exhibitions can generate you Leads from Exhibitors, Sponsors &amp; Keynote Speakers</a:t>
            </a:r>
          </a:p>
          <a:p>
            <a:r>
              <a:rPr lang="en-US" sz="1600" dirty="0" smtClean="0">
                <a:solidFill>
                  <a:schemeClr val="tx1"/>
                </a:solidFill>
                <a:latin typeface="Century Gothic" pitchFamily="34" charset="0"/>
              </a:rPr>
              <a:t>Associations and Exhibitions can also be encouraged to cement our ‘Media Partnership’ to their members/exhibitors by mail shot</a:t>
            </a:r>
          </a:p>
          <a:p>
            <a:r>
              <a:rPr lang="en-US" sz="1600" dirty="0" smtClean="0">
                <a:solidFill>
                  <a:schemeClr val="tx1"/>
                </a:solidFill>
                <a:latin typeface="Century Gothic" pitchFamily="34" charset="0"/>
              </a:rPr>
              <a:t>A pre-written ‘members mail blast’ is a great way to strengthen buy-in and clear the way for approaching your new found Leads – Suspects!</a:t>
            </a:r>
          </a:p>
          <a:p>
            <a:r>
              <a:rPr lang="en-US" sz="1600" dirty="0" smtClean="0">
                <a:solidFill>
                  <a:schemeClr val="tx1"/>
                </a:solidFill>
                <a:latin typeface="Century Gothic" pitchFamily="34" charset="0"/>
              </a:rPr>
              <a:t>As a rule Association Profiles receive content of approximately  500 words and 3 images in the magazine – Exhibitions 50 words and a logo linked via our websites</a:t>
            </a:r>
            <a:endParaRPr lang="en-US" sz="1600" dirty="0">
              <a:solidFill>
                <a:schemeClr val="tx1"/>
              </a:solidFill>
              <a:latin typeface="Century Gothic" pitchFamily="34" charset="0"/>
            </a:endParaRPr>
          </a:p>
        </p:txBody>
      </p:sp>
      <p:sp>
        <p:nvSpPr>
          <p:cNvPr id="3" name="Content Placeholder 2"/>
          <p:cNvSpPr>
            <a:spLocks noGrp="1"/>
          </p:cNvSpPr>
          <p:nvPr>
            <p:ph idx="10"/>
          </p:nvPr>
        </p:nvSpPr>
        <p:spPr/>
        <p:txBody>
          <a:bodyPr>
            <a:noAutofit/>
          </a:bodyPr>
          <a:lstStyle/>
          <a:p>
            <a:pPr algn="ctr"/>
            <a:r>
              <a:rPr lang="en-US" sz="3200" dirty="0" smtClean="0">
                <a:solidFill>
                  <a:srgbClr val="EA2027"/>
                </a:solidFill>
              </a:rPr>
              <a:t>Media Partnerships</a:t>
            </a:r>
            <a:endParaRPr lang="en-US" sz="3200" dirty="0"/>
          </a:p>
        </p:txBody>
      </p:sp>
    </p:spTree>
    <p:extLst>
      <p:ext uri="{BB962C8B-B14F-4D97-AF65-F5344CB8AC3E}">
        <p14:creationId xmlns:p14="http://schemas.microsoft.com/office/powerpoint/2010/main" val="385343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Title 1"/>
          <p:cNvSpPr>
            <a:spLocks/>
          </p:cNvSpPr>
          <p:nvPr/>
        </p:nvSpPr>
        <p:spPr bwMode="auto">
          <a:xfrm>
            <a:off x="1219200" y="228600"/>
            <a:ext cx="7467600" cy="609600"/>
          </a:xfrm>
          <a:prstGeom prst="rect">
            <a:avLst/>
          </a:prstGeom>
          <a:noFill/>
          <a:ln w="9525">
            <a:noFill/>
            <a:miter lim="800000"/>
            <a:headEnd/>
            <a:tailEnd/>
          </a:ln>
        </p:spPr>
        <p:txBody>
          <a:bodyPr/>
          <a:lstStyle/>
          <a:p>
            <a:pPr eaLnBrk="0" hangingPunct="0"/>
            <a:r>
              <a:rPr lang="en-GB" sz="2800">
                <a:solidFill>
                  <a:srgbClr val="EA2027"/>
                </a:solidFill>
              </a:rPr>
              <a:t>Lead Spreadsheet Management</a:t>
            </a:r>
          </a:p>
        </p:txBody>
      </p:sp>
      <p:pic>
        <p:nvPicPr>
          <p:cNvPr id="65541" name="Picture 3" descr="C:\Users\jpepper\Desktop\Spreadsheet Image.jpg"/>
          <p:cNvPicPr>
            <a:picLocks noChangeAspect="1" noChangeArrowheads="1"/>
          </p:cNvPicPr>
          <p:nvPr/>
        </p:nvPicPr>
        <p:blipFill>
          <a:blip r:embed="rId2"/>
          <a:srcRect/>
          <a:stretch>
            <a:fillRect/>
          </a:stretch>
        </p:blipFill>
        <p:spPr bwMode="auto">
          <a:xfrm>
            <a:off x="304800" y="1143000"/>
            <a:ext cx="8420100" cy="540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US" sz="2800">
                <a:solidFill>
                  <a:srgbClr val="EA2027"/>
                </a:solidFill>
              </a:rPr>
              <a:t>The Suspect Call - Introduction</a:t>
            </a:r>
            <a:endParaRPr lang="en-GB" sz="2800">
              <a:solidFill>
                <a:srgbClr val="EA2027"/>
              </a:solidFill>
            </a:endParaRPr>
          </a:p>
        </p:txBody>
      </p:sp>
      <p:sp>
        <p:nvSpPr>
          <p:cNvPr id="3"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a:latin typeface="Century Gothic" pitchFamily="34" charset="0"/>
              </a:rPr>
              <a:t>Who are you?</a:t>
            </a:r>
          </a:p>
          <a:p>
            <a:pPr marL="342900" indent="-342900" eaLnBrk="0" hangingPunct="0">
              <a:spcBef>
                <a:spcPct val="20000"/>
              </a:spcBef>
              <a:buFont typeface="Arial" charset="0"/>
              <a:buChar char="•"/>
            </a:pPr>
            <a:r>
              <a:rPr lang="en-GB" sz="2000" dirty="0">
                <a:latin typeface="Century Gothic" pitchFamily="34" charset="0"/>
              </a:rPr>
              <a:t>Introduce yourself by name and publication in an upbeat, friendly fashion.</a:t>
            </a:r>
          </a:p>
          <a:p>
            <a:pPr marL="342900" indent="-342900" eaLnBrk="0" hangingPunct="0">
              <a:spcBef>
                <a:spcPct val="20000"/>
              </a:spcBef>
              <a:buFont typeface="Arial" charset="0"/>
              <a:buNone/>
            </a:pPr>
            <a:r>
              <a:rPr lang="en-GB" sz="2400" dirty="0">
                <a:latin typeface="Century Gothic" pitchFamily="34" charset="0"/>
              </a:rPr>
              <a:t>Why are you calling?</a:t>
            </a:r>
          </a:p>
          <a:p>
            <a:pPr marL="342900" indent="-342900" eaLnBrk="0" hangingPunct="0">
              <a:spcBef>
                <a:spcPct val="20000"/>
              </a:spcBef>
              <a:buFont typeface="Arial" charset="0"/>
              <a:buChar char="•"/>
            </a:pPr>
            <a:r>
              <a:rPr lang="en-GB" sz="2000" dirty="0">
                <a:latin typeface="Century Gothic" pitchFamily="34" charset="0"/>
              </a:rPr>
              <a:t>Outline the reason for your call in a simple straightforward manner, highlighting the editorial focus on the industry.</a:t>
            </a:r>
          </a:p>
          <a:p>
            <a:pPr marL="342900" indent="-342900" eaLnBrk="0" hangingPunct="0">
              <a:spcBef>
                <a:spcPct val="20000"/>
              </a:spcBef>
              <a:buFont typeface="Arial" charset="0"/>
              <a:buNone/>
            </a:pPr>
            <a:r>
              <a:rPr lang="en-GB" sz="2400" dirty="0">
                <a:latin typeface="Century Gothic" pitchFamily="34" charset="0"/>
              </a:rPr>
              <a:t>Who are you working with?</a:t>
            </a:r>
          </a:p>
          <a:p>
            <a:pPr marL="342900" indent="-342900" eaLnBrk="0" hangingPunct="0">
              <a:spcBef>
                <a:spcPct val="20000"/>
              </a:spcBef>
              <a:buFont typeface="Arial" charset="0"/>
              <a:buChar char="•"/>
            </a:pPr>
            <a:r>
              <a:rPr lang="en-GB" sz="2000" dirty="0">
                <a:latin typeface="Century Gothic" pitchFamily="34" charset="0"/>
              </a:rPr>
              <a:t>Bring into the conversation your relationship with the industry specific Association or Trade Show – Your Hook! </a:t>
            </a:r>
          </a:p>
          <a:p>
            <a:pPr marL="342900" indent="-342900" eaLnBrk="0" hangingPunct="0">
              <a:spcBef>
                <a:spcPct val="20000"/>
              </a:spcBef>
              <a:buFont typeface="Arial" charset="0"/>
              <a:buNone/>
            </a:pPr>
            <a:r>
              <a:rPr lang="en-GB" sz="2400" dirty="0">
                <a:latin typeface="Century Gothic" pitchFamily="34" charset="0"/>
              </a:rPr>
              <a:t>What are you offering?</a:t>
            </a:r>
          </a:p>
          <a:p>
            <a:pPr marL="342900" indent="-342900" eaLnBrk="0" hangingPunct="0">
              <a:spcBef>
                <a:spcPct val="20000"/>
              </a:spcBef>
              <a:buFont typeface="Arial" charset="0"/>
              <a:buChar char="•"/>
            </a:pPr>
            <a:r>
              <a:rPr lang="en-GB" sz="2000" dirty="0">
                <a:latin typeface="Century Gothic" pitchFamily="34" charset="0"/>
              </a:rPr>
              <a:t>A short, simple description of the editorial programme and availability of one of a limited amount of editorial ‘Business Report’ positions.</a:t>
            </a:r>
          </a:p>
          <a:p>
            <a:pPr marL="342900" indent="-342900" eaLnBrk="0" hangingPunct="0">
              <a:spcBef>
                <a:spcPct val="20000"/>
              </a:spcBef>
              <a:buFont typeface="Arial" charset="0"/>
              <a:buNone/>
            </a:pPr>
            <a:endParaRPr lang="en-GB" sz="24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The Suspect Call - Introduction</a:t>
            </a:r>
            <a:endParaRPr lang="en-GB" sz="2800">
              <a:solidFill>
                <a:srgbClr val="EA2027"/>
              </a:solidFill>
            </a:endParaRPr>
          </a:p>
        </p:txBody>
      </p:sp>
      <p:sp>
        <p:nvSpPr>
          <p:cNvPr id="67589" name="Content Placeholder 2"/>
          <p:cNvSpPr>
            <a:spLocks/>
          </p:cNvSpPr>
          <p:nvPr/>
        </p:nvSpPr>
        <p:spPr bwMode="auto">
          <a:xfrm>
            <a:off x="457200" y="1066800"/>
            <a:ext cx="7696200" cy="914400"/>
          </a:xfrm>
          <a:prstGeom prst="rect">
            <a:avLst/>
          </a:prstGeom>
          <a:noFill/>
          <a:ln w="9525">
            <a:noFill/>
            <a:miter lim="800000"/>
            <a:headEnd/>
            <a:tailEnd/>
          </a:ln>
        </p:spPr>
        <p:txBody>
          <a:bodyPr/>
          <a:lstStyle/>
          <a:p>
            <a:pPr marL="342900" indent="-342900">
              <a:spcBef>
                <a:spcPct val="20000"/>
              </a:spcBef>
              <a:buFont typeface="Arial" charset="0"/>
              <a:buNone/>
            </a:pPr>
            <a:r>
              <a:rPr lang="en-US" sz="2400"/>
              <a:t>Key Skills…</a:t>
            </a:r>
          </a:p>
        </p:txBody>
      </p:sp>
      <p:pic>
        <p:nvPicPr>
          <p:cNvPr id="38917" name="Picture 5" descr="http://www.sitesplus.co.uk/user_docs/580/Image/top_tip_3.jpg"/>
          <p:cNvPicPr>
            <a:picLocks noChangeAspect="1" noChangeArrowheads="1"/>
          </p:cNvPicPr>
          <p:nvPr/>
        </p:nvPicPr>
        <p:blipFill>
          <a:blip r:embed="rId2"/>
          <a:srcRect/>
          <a:stretch>
            <a:fillRect/>
          </a:stretch>
        </p:blipFill>
        <p:spPr bwMode="auto">
          <a:xfrm>
            <a:off x="1524000" y="2057400"/>
            <a:ext cx="5715000" cy="4076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additive="base">
                                        <p:cTn id="7" dur="500" fill="hold"/>
                                        <p:tgtEl>
                                          <p:spTgt spid="38917"/>
                                        </p:tgtEl>
                                        <p:attrNameLst>
                                          <p:attrName>ppt_x</p:attrName>
                                        </p:attrNameLst>
                                      </p:cBhvr>
                                      <p:tavLst>
                                        <p:tav tm="0">
                                          <p:val>
                                            <p:strVal val="#ppt_x"/>
                                          </p:val>
                                        </p:tav>
                                        <p:tav tm="100000">
                                          <p:val>
                                            <p:strVal val="#ppt_x"/>
                                          </p:val>
                                        </p:tav>
                                      </p:tavLst>
                                    </p:anim>
                                    <p:anim calcmode="lin" valueType="num">
                                      <p:cBhvr additive="base">
                                        <p:cTn id="8"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38917"/>
                                        </p:tgtEl>
                                      </p:cBhvr>
                                    </p:animEffect>
                                    <p:animScale>
                                      <p:cBhvr>
                                        <p:cTn id="13" dur="250" autoRev="1" fill="hold"/>
                                        <p:tgtEl>
                                          <p:spTgt spid="389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The Suspect Call - Introduction</a:t>
            </a:r>
          </a:p>
        </p:txBody>
      </p:sp>
      <p:sp>
        <p:nvSpPr>
          <p:cNvPr id="39939" name="Content Placeholder 2"/>
          <p:cNvSpPr>
            <a:spLocks/>
          </p:cNvSpPr>
          <p:nvPr/>
        </p:nvSpPr>
        <p:spPr bwMode="auto">
          <a:xfrm>
            <a:off x="381000" y="1066800"/>
            <a:ext cx="7239000" cy="5486400"/>
          </a:xfrm>
          <a:prstGeom prst="rect">
            <a:avLst/>
          </a:prstGeom>
          <a:noFill/>
          <a:ln w="9525">
            <a:noFill/>
            <a:miter lim="800000"/>
            <a:headEnd/>
            <a:tailEnd/>
          </a:ln>
        </p:spPr>
        <p:txBody>
          <a:bodyPr/>
          <a:lstStyle/>
          <a:p>
            <a:pPr marL="457200" indent="-457200" defTabSz="914400">
              <a:spcBef>
                <a:spcPct val="20000"/>
              </a:spcBef>
              <a:buFont typeface="Arial" charset="0"/>
              <a:buNone/>
            </a:pPr>
            <a:r>
              <a:rPr lang="en-US" sz="2400">
                <a:latin typeface="Century Gothic" pitchFamily="34" charset="0"/>
              </a:rPr>
              <a:t>Top Tips…</a:t>
            </a:r>
          </a:p>
          <a:p>
            <a:pPr marL="457200" indent="-457200" defTabSz="914400">
              <a:spcBef>
                <a:spcPct val="20000"/>
              </a:spcBef>
              <a:buFont typeface="Arial" charset="0"/>
              <a:buNone/>
            </a:pPr>
            <a:endParaRPr lang="en-US" sz="2400">
              <a:latin typeface="Century Gothic" pitchFamily="34" charset="0"/>
            </a:endParaRPr>
          </a:p>
          <a:p>
            <a:pPr marL="457200" indent="-457200" defTabSz="914400">
              <a:spcBef>
                <a:spcPct val="20000"/>
              </a:spcBef>
              <a:buFont typeface="Arial" charset="0"/>
              <a:buChar char="•"/>
            </a:pPr>
            <a:r>
              <a:rPr lang="en-US" sz="2000">
                <a:latin typeface="Century Gothic" pitchFamily="34" charset="0"/>
              </a:rPr>
              <a:t>The ‘Elevator Rule’</a:t>
            </a:r>
          </a:p>
          <a:p>
            <a:pPr marL="457200" indent="-457200" defTabSz="914400">
              <a:spcBef>
                <a:spcPct val="20000"/>
              </a:spcBef>
              <a:buFont typeface="Arial" charset="0"/>
              <a:buChar char="•"/>
            </a:pPr>
            <a:r>
              <a:rPr lang="en-US" sz="2000">
                <a:latin typeface="Century Gothic" pitchFamily="34" charset="0"/>
              </a:rPr>
              <a:t>20 Seconds to engage your Suspect</a:t>
            </a:r>
          </a:p>
          <a:p>
            <a:pPr marL="457200" indent="-457200" defTabSz="914400">
              <a:spcBef>
                <a:spcPct val="20000"/>
              </a:spcBef>
              <a:buFont typeface="Arial" charset="0"/>
              <a:buChar char="•"/>
            </a:pPr>
            <a:r>
              <a:rPr lang="en-US" sz="2000">
                <a:latin typeface="Century Gothic" pitchFamily="34" charset="0"/>
              </a:rPr>
              <a:t>Establish relevancy and credibility</a:t>
            </a:r>
          </a:p>
          <a:p>
            <a:pPr marL="457200" indent="-457200" defTabSz="914400">
              <a:spcBef>
                <a:spcPct val="20000"/>
              </a:spcBef>
              <a:buFont typeface="Arial" charset="0"/>
              <a:buChar char="•"/>
            </a:pPr>
            <a:r>
              <a:rPr lang="en-US" sz="2000">
                <a:latin typeface="Century Gothic" pitchFamily="34" charset="0"/>
              </a:rPr>
              <a:t>The ability to naturally communicate</a:t>
            </a:r>
          </a:p>
          <a:p>
            <a:pPr marL="457200" indent="-457200" defTabSz="914400">
              <a:spcBef>
                <a:spcPct val="20000"/>
              </a:spcBef>
              <a:buFont typeface="Arial" charset="0"/>
              <a:buChar char="•"/>
            </a:pPr>
            <a:r>
              <a:rPr lang="en-US" sz="2000">
                <a:latin typeface="Century Gothic" pitchFamily="34" charset="0"/>
              </a:rPr>
              <a:t>Disguise your ‘Pitch’ as conversation</a:t>
            </a:r>
          </a:p>
          <a:p>
            <a:pPr marL="457200" indent="-457200" defTabSz="914400">
              <a:spcBef>
                <a:spcPct val="20000"/>
              </a:spcBef>
              <a:buFont typeface="Arial" charset="0"/>
              <a:buChar char="•"/>
            </a:pPr>
            <a:r>
              <a:rPr lang="en-US" sz="2000">
                <a:latin typeface="Century Gothic" pitchFamily="34" charset="0"/>
              </a:rPr>
              <a:t>Create a relationship</a:t>
            </a:r>
          </a:p>
          <a:p>
            <a:pPr marL="457200" indent="-457200" defTabSz="914400">
              <a:spcBef>
                <a:spcPct val="20000"/>
              </a:spcBef>
              <a:buFont typeface="Arial" charset="0"/>
              <a:buChar char="•"/>
            </a:pPr>
            <a:r>
              <a:rPr lang="en-US" sz="2000">
                <a:latin typeface="Century Gothic" pitchFamily="34" charset="0"/>
              </a:rPr>
              <a:t>Have confidence in your ‘Hook’</a:t>
            </a:r>
          </a:p>
          <a:p>
            <a:pPr marL="457200" indent="-457200" defTabSz="914400">
              <a:spcBef>
                <a:spcPct val="20000"/>
              </a:spcBef>
              <a:buFont typeface="Arial" charset="0"/>
              <a:buChar char="•"/>
            </a:pPr>
            <a:r>
              <a:rPr lang="en-US" sz="2000">
                <a:latin typeface="Century Gothic" pitchFamily="34" charset="0"/>
              </a:rPr>
              <a:t>A good ‘Hook’ removes the element of a ‘Cold Call’</a:t>
            </a:r>
          </a:p>
          <a:p>
            <a:pPr marL="457200" indent="-457200" defTabSz="914400">
              <a:spcBef>
                <a:spcPct val="20000"/>
              </a:spcBef>
              <a:buFont typeface="Arial" charset="0"/>
              <a:buChar char="•"/>
            </a:pPr>
            <a:r>
              <a:rPr lang="en-US" sz="2000">
                <a:latin typeface="Century Gothic" pitchFamily="34" charset="0"/>
              </a:rPr>
              <a:t>Be polite yet respectfully persistent</a:t>
            </a:r>
          </a:p>
          <a:p>
            <a:pPr marL="457200" indent="-457200" defTabSz="914400">
              <a:spcBef>
                <a:spcPct val="20000"/>
              </a:spcBef>
              <a:buFont typeface="Arial" charset="0"/>
              <a:buChar char="•"/>
            </a:pPr>
            <a:r>
              <a:rPr lang="en-US" sz="2000">
                <a:latin typeface="Century Gothic" pitchFamily="34" charset="0"/>
              </a:rPr>
              <a:t>Deal with objections</a:t>
            </a:r>
          </a:p>
          <a:p>
            <a:pPr marL="457200" indent="-457200" defTabSz="914400">
              <a:spcBef>
                <a:spcPct val="20000"/>
              </a:spcBef>
              <a:buFont typeface="Arial" charset="0"/>
              <a:buChar char="•"/>
            </a:pPr>
            <a:r>
              <a:rPr lang="en-US" sz="2000">
                <a:latin typeface="Century Gothic" pitchFamily="34" charset="0"/>
              </a:rPr>
              <a:t>Sound like an expert</a:t>
            </a:r>
          </a:p>
          <a:p>
            <a:pPr marL="457200" indent="-457200" defTabSz="914400">
              <a:spcBef>
                <a:spcPct val="20000"/>
              </a:spcBef>
              <a:buFont typeface="Arial" charset="0"/>
              <a:buNone/>
            </a:pPr>
            <a:endParaRPr lang="en-US" sz="2000">
              <a:latin typeface="Century Gothic" pitchFamily="34" charset="0"/>
            </a:endParaRPr>
          </a:p>
          <a:p>
            <a:pPr marL="457200" indent="-457200" defTabSz="914400">
              <a:spcBef>
                <a:spcPct val="20000"/>
              </a:spcBef>
              <a:buFont typeface="Arial" charset="0"/>
              <a:buChar char="•"/>
            </a:pPr>
            <a:endParaRPr lang="en-US" sz="2000">
              <a:latin typeface="Century Gothic" pitchFamily="34" charset="0"/>
            </a:endParaRPr>
          </a:p>
          <a:p>
            <a:pPr marL="457200" indent="-457200" defTabSz="914400">
              <a:spcBef>
                <a:spcPct val="20000"/>
              </a:spcBef>
              <a:buFont typeface="Arial" charset="0"/>
              <a:buChar char="•"/>
            </a:pPr>
            <a:endParaRPr lang="en-US" sz="2000"/>
          </a:p>
        </p:txBody>
      </p:sp>
      <p:pic>
        <p:nvPicPr>
          <p:cNvPr id="39941" name="Picture 5" descr="http://prettyinwhiteweddingplanning.co.uk/wp-content/uploads/2011/05/top-tips1.jpg"/>
          <p:cNvPicPr>
            <a:picLocks noChangeAspect="1" noChangeArrowheads="1"/>
          </p:cNvPicPr>
          <p:nvPr/>
        </p:nvPicPr>
        <p:blipFill>
          <a:blip r:embed="rId2"/>
          <a:srcRect/>
          <a:stretch>
            <a:fillRect/>
          </a:stretch>
        </p:blipFill>
        <p:spPr bwMode="auto">
          <a:xfrm>
            <a:off x="6334125" y="990600"/>
            <a:ext cx="2809875" cy="2857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 calcmode="lin" valueType="num">
                                      <p:cBhvr additive="base">
                                        <p:cTn id="7"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anim calcmode="lin" valueType="num">
                                      <p:cBhvr additive="base">
                                        <p:cTn id="13" dur="5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anim calcmode="lin" valueType="num">
                                      <p:cBhvr additive="base">
                                        <p:cTn id="19" dur="500" fill="hold"/>
                                        <p:tgtEl>
                                          <p:spTgt spid="399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39">
                                            <p:txEl>
                                              <p:pRg st="5" end="5"/>
                                            </p:txEl>
                                          </p:spTgt>
                                        </p:tgtEl>
                                        <p:attrNameLst>
                                          <p:attrName>style.visibility</p:attrName>
                                        </p:attrNameLst>
                                      </p:cBhvr>
                                      <p:to>
                                        <p:strVal val="visible"/>
                                      </p:to>
                                    </p:set>
                                    <p:anim calcmode="lin" valueType="num">
                                      <p:cBhvr additive="base">
                                        <p:cTn id="25" dur="500" fill="hold"/>
                                        <p:tgtEl>
                                          <p:spTgt spid="3993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anim calcmode="lin" valueType="num">
                                      <p:cBhvr additive="base">
                                        <p:cTn id="31" dur="500" fill="hold"/>
                                        <p:tgtEl>
                                          <p:spTgt spid="3993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39">
                                            <p:txEl>
                                              <p:pRg st="7" end="7"/>
                                            </p:txEl>
                                          </p:spTgt>
                                        </p:tgtEl>
                                        <p:attrNameLst>
                                          <p:attrName>style.visibility</p:attrName>
                                        </p:attrNameLst>
                                      </p:cBhvr>
                                      <p:to>
                                        <p:strVal val="visible"/>
                                      </p:to>
                                    </p:set>
                                    <p:anim calcmode="lin" valueType="num">
                                      <p:cBhvr additive="base">
                                        <p:cTn id="37" dur="500" fill="hold"/>
                                        <p:tgtEl>
                                          <p:spTgt spid="3993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939">
                                            <p:txEl>
                                              <p:pRg st="8" end="8"/>
                                            </p:txEl>
                                          </p:spTgt>
                                        </p:tgtEl>
                                        <p:attrNameLst>
                                          <p:attrName>style.visibility</p:attrName>
                                        </p:attrNameLst>
                                      </p:cBhvr>
                                      <p:to>
                                        <p:strVal val="visible"/>
                                      </p:to>
                                    </p:set>
                                    <p:anim calcmode="lin" valueType="num">
                                      <p:cBhvr additive="base">
                                        <p:cTn id="43" dur="500" fill="hold"/>
                                        <p:tgtEl>
                                          <p:spTgt spid="3993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99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39">
                                            <p:txEl>
                                              <p:pRg st="9" end="9"/>
                                            </p:txEl>
                                          </p:spTgt>
                                        </p:tgtEl>
                                        <p:attrNameLst>
                                          <p:attrName>style.visibility</p:attrName>
                                        </p:attrNameLst>
                                      </p:cBhvr>
                                      <p:to>
                                        <p:strVal val="visible"/>
                                      </p:to>
                                    </p:set>
                                    <p:anim calcmode="lin" valueType="num">
                                      <p:cBhvr additive="base">
                                        <p:cTn id="49" dur="500" fill="hold"/>
                                        <p:tgtEl>
                                          <p:spTgt spid="3993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3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939">
                                            <p:txEl>
                                              <p:pRg st="10" end="10"/>
                                            </p:txEl>
                                          </p:spTgt>
                                        </p:tgtEl>
                                        <p:attrNameLst>
                                          <p:attrName>style.visibility</p:attrName>
                                        </p:attrNameLst>
                                      </p:cBhvr>
                                      <p:to>
                                        <p:strVal val="visible"/>
                                      </p:to>
                                    </p:set>
                                    <p:anim calcmode="lin" valueType="num">
                                      <p:cBhvr additive="base">
                                        <p:cTn id="55" dur="500" fill="hold"/>
                                        <p:tgtEl>
                                          <p:spTgt spid="39939">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93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9939">
                                            <p:txEl>
                                              <p:pRg st="11" end="11"/>
                                            </p:txEl>
                                          </p:spTgt>
                                        </p:tgtEl>
                                        <p:attrNameLst>
                                          <p:attrName>style.visibility</p:attrName>
                                        </p:attrNameLst>
                                      </p:cBhvr>
                                      <p:to>
                                        <p:strVal val="visible"/>
                                      </p:to>
                                    </p:set>
                                    <p:anim calcmode="lin" valueType="num">
                                      <p:cBhvr additive="base">
                                        <p:cTn id="61" dur="500" fill="hold"/>
                                        <p:tgtEl>
                                          <p:spTgt spid="39939">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993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939">
                                            <p:txEl>
                                              <p:pRg st="12" end="12"/>
                                            </p:txEl>
                                          </p:spTgt>
                                        </p:tgtEl>
                                        <p:attrNameLst>
                                          <p:attrName>style.visibility</p:attrName>
                                        </p:attrNameLst>
                                      </p:cBhvr>
                                      <p:to>
                                        <p:strVal val="visible"/>
                                      </p:to>
                                    </p:set>
                                    <p:anim calcmode="lin" valueType="num">
                                      <p:cBhvr additive="base">
                                        <p:cTn id="67" dur="500" fill="hold"/>
                                        <p:tgtEl>
                                          <p:spTgt spid="39939">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9939">
                                            <p:txEl>
                                              <p:pRg st="12" end="12"/>
                                            </p:txEl>
                                          </p:spTgt>
                                        </p:tgtEl>
                                        <p:attrNameLst>
                                          <p:attrName>ppt_y</p:attrName>
                                        </p:attrNameLst>
                                      </p:cBhvr>
                                      <p:tavLst>
                                        <p:tav tm="0">
                                          <p:val>
                                            <p:strVal val="1+#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9941"/>
                                        </p:tgtEl>
                                        <p:attrNameLst>
                                          <p:attrName>style.visibility</p:attrName>
                                        </p:attrNameLst>
                                      </p:cBhvr>
                                      <p:to>
                                        <p:strVal val="visible"/>
                                      </p:to>
                                    </p:set>
                                    <p:anim calcmode="lin" valueType="num">
                                      <p:cBhvr additive="base">
                                        <p:cTn id="71" dur="1000" fill="hold"/>
                                        <p:tgtEl>
                                          <p:spTgt spid="39941"/>
                                        </p:tgtEl>
                                        <p:attrNameLst>
                                          <p:attrName>ppt_x</p:attrName>
                                        </p:attrNameLst>
                                      </p:cBhvr>
                                      <p:tavLst>
                                        <p:tav tm="0">
                                          <p:val>
                                            <p:strVal val="0-#ppt_w/2"/>
                                          </p:val>
                                        </p:tav>
                                        <p:tav tm="100000">
                                          <p:val>
                                            <p:strVal val="#ppt_x"/>
                                          </p:val>
                                        </p:tav>
                                      </p:tavLst>
                                    </p:anim>
                                    <p:anim calcmode="lin" valueType="num">
                                      <p:cBhvr additive="base">
                                        <p:cTn id="72" dur="1000" fill="hold"/>
                                        <p:tgtEl>
                                          <p:spTgt spid="399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The Suspect Call - Information</a:t>
            </a:r>
          </a:p>
        </p:txBody>
      </p:sp>
      <p:sp>
        <p:nvSpPr>
          <p:cNvPr id="41987" name="Content Placeholder 2"/>
          <p:cNvSpPr>
            <a:spLocks/>
          </p:cNvSpPr>
          <p:nvPr/>
        </p:nvSpPr>
        <p:spPr bwMode="auto">
          <a:xfrm>
            <a:off x="457200" y="990600"/>
            <a:ext cx="8229600" cy="4983163"/>
          </a:xfrm>
          <a:prstGeom prst="rect">
            <a:avLst/>
          </a:prstGeom>
          <a:noFill/>
          <a:ln w="9525">
            <a:noFill/>
            <a:miter lim="800000"/>
            <a:headEnd/>
            <a:tailEnd/>
          </a:ln>
        </p:spPr>
        <p:txBody>
          <a:bodyPr/>
          <a:lstStyle/>
          <a:p>
            <a:pPr marL="342900" indent="-342900">
              <a:spcBef>
                <a:spcPct val="20000"/>
              </a:spcBef>
              <a:buFont typeface="Arial" charset="0"/>
              <a:buNone/>
            </a:pPr>
            <a:endParaRPr lang="en-US" sz="2400"/>
          </a:p>
          <a:p>
            <a:pPr marL="342900" indent="-342900">
              <a:spcBef>
                <a:spcPct val="20000"/>
              </a:spcBef>
              <a:buFont typeface="Arial" charset="0"/>
              <a:buNone/>
            </a:pPr>
            <a:r>
              <a:rPr lang="en-US" sz="2400">
                <a:latin typeface="Century Gothic" pitchFamily="34" charset="0"/>
              </a:rPr>
              <a:t>Top Floor 2 Shop Floor</a:t>
            </a:r>
            <a:r>
              <a:rPr lang="en-US" sz="2400"/>
              <a:t>  </a:t>
            </a:r>
          </a:p>
          <a:p>
            <a:pPr marL="342900" indent="-342900">
              <a:spcBef>
                <a:spcPct val="20000"/>
              </a:spcBef>
              <a:buFont typeface="Arial" charset="0"/>
              <a:buNone/>
            </a:pPr>
            <a:endParaRPr lang="en-US" sz="2400"/>
          </a:p>
          <a:p>
            <a:pPr marL="342900" indent="-342900">
              <a:spcBef>
                <a:spcPct val="20000"/>
              </a:spcBef>
              <a:buFont typeface="Arial" charset="0"/>
              <a:buChar char="•"/>
            </a:pPr>
            <a:r>
              <a:rPr lang="en-US" sz="1600">
                <a:latin typeface="Century Gothic" pitchFamily="34" charset="0"/>
              </a:rPr>
              <a:t>Working the TF2SF into the strategic approach builds credibility</a:t>
            </a:r>
          </a:p>
          <a:p>
            <a:pPr marL="342900" indent="-342900">
              <a:spcBef>
                <a:spcPct val="20000"/>
              </a:spcBef>
              <a:buFont typeface="Arial" charset="0"/>
              <a:buChar char="•"/>
            </a:pPr>
            <a:endParaRPr lang="en-US" sz="1600">
              <a:latin typeface="Century Gothic" pitchFamily="34" charset="0"/>
            </a:endParaRPr>
          </a:p>
          <a:p>
            <a:pPr marL="342900" indent="-342900">
              <a:spcBef>
                <a:spcPct val="20000"/>
              </a:spcBef>
              <a:buFont typeface="Arial" charset="0"/>
              <a:buChar char="•"/>
            </a:pPr>
            <a:r>
              <a:rPr lang="en-US" sz="1600">
                <a:latin typeface="Century Gothic" pitchFamily="34" charset="0"/>
              </a:rPr>
              <a:t>Using the opening to understand the size and scale of the operations</a:t>
            </a:r>
          </a:p>
          <a:p>
            <a:pPr marL="342900" indent="-342900">
              <a:spcBef>
                <a:spcPct val="20000"/>
              </a:spcBef>
              <a:buFont typeface="Arial" charset="0"/>
              <a:buChar char="•"/>
            </a:pPr>
            <a:endParaRPr lang="en-US" sz="1600">
              <a:latin typeface="Century Gothic" pitchFamily="34" charset="0"/>
            </a:endParaRPr>
          </a:p>
          <a:p>
            <a:pPr marL="342900" indent="-342900">
              <a:spcBef>
                <a:spcPct val="20000"/>
              </a:spcBef>
              <a:buFont typeface="Arial" charset="0"/>
              <a:buChar char="•"/>
            </a:pPr>
            <a:r>
              <a:rPr lang="en-US" sz="1600">
                <a:latin typeface="Century Gothic" pitchFamily="34" charset="0"/>
              </a:rPr>
              <a:t>Speed of research essential – a 10 to 15 minute exercise max!</a:t>
            </a:r>
          </a:p>
          <a:p>
            <a:pPr marL="342900" indent="-342900">
              <a:spcBef>
                <a:spcPct val="20000"/>
              </a:spcBef>
              <a:buFont typeface="Arial" charset="0"/>
              <a:buChar char="•"/>
            </a:pPr>
            <a:endParaRPr lang="en-US" sz="1600">
              <a:latin typeface="Century Gothic" pitchFamily="34" charset="0"/>
            </a:endParaRPr>
          </a:p>
          <a:p>
            <a:pPr marL="342900" indent="-342900">
              <a:spcBef>
                <a:spcPct val="20000"/>
              </a:spcBef>
              <a:buFont typeface="Arial" charset="0"/>
              <a:buChar char="•"/>
            </a:pPr>
            <a:r>
              <a:rPr lang="en-US" sz="1600">
                <a:latin typeface="Century Gothic" pitchFamily="34" charset="0"/>
              </a:rPr>
              <a:t>Emphasis on people management should gain traction from top level executives</a:t>
            </a:r>
          </a:p>
          <a:p>
            <a:pPr marL="342900" indent="-342900">
              <a:spcBef>
                <a:spcPct val="20000"/>
              </a:spcBef>
              <a:buFont typeface="Arial" charset="0"/>
              <a:buChar char="•"/>
            </a:pPr>
            <a:endParaRPr lang="en-US" sz="1600">
              <a:latin typeface="Century Gothic" pitchFamily="34" charset="0"/>
            </a:endParaRPr>
          </a:p>
          <a:p>
            <a:pPr marL="342900" indent="-342900">
              <a:spcBef>
                <a:spcPct val="20000"/>
              </a:spcBef>
              <a:buFont typeface="Arial" charset="0"/>
              <a:buChar char="•"/>
            </a:pPr>
            <a:r>
              <a:rPr lang="en-US" sz="1600">
                <a:latin typeface="Century Gothic" pitchFamily="34" charset="0"/>
              </a:rPr>
              <a:t>Intelligent prompting establishes control</a:t>
            </a:r>
          </a:p>
          <a:p>
            <a:pPr marL="342900" indent="-342900">
              <a:spcBef>
                <a:spcPct val="20000"/>
              </a:spcBef>
              <a:buFont typeface="Arial" charset="0"/>
              <a:buChar char="•"/>
            </a:pPr>
            <a:endParaRPr lang="en-US" sz="1600">
              <a:latin typeface="Century Gothic" pitchFamily="34" charset="0"/>
            </a:endParaRPr>
          </a:p>
          <a:p>
            <a:pPr marL="342900" indent="-342900">
              <a:spcBef>
                <a:spcPct val="20000"/>
              </a:spcBef>
              <a:buFont typeface="Arial" charset="0"/>
              <a:buChar char="•"/>
            </a:pPr>
            <a:r>
              <a:rPr lang="en-US" sz="1600">
                <a:latin typeface="Century Gothic" pitchFamily="34" charset="0"/>
              </a:rPr>
              <a:t>Personalize the process with the background and career understanding </a:t>
            </a:r>
          </a:p>
          <a:p>
            <a:pPr marL="342900" indent="-342900">
              <a:spcBef>
                <a:spcPct val="20000"/>
              </a:spcBef>
              <a:buFont typeface="Arial" charset="0"/>
              <a:buNone/>
            </a:pPr>
            <a:r>
              <a:rPr lang="en-US" sz="1600" b="1">
                <a:latin typeface="Century Gothic"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7">
                                            <p:bg/>
                                          </p:spTgt>
                                        </p:tgtEl>
                                        <p:attrNameLst>
                                          <p:attrName>style.visibility</p:attrName>
                                        </p:attrNameLst>
                                      </p:cBhvr>
                                      <p:to>
                                        <p:strVal val="visible"/>
                                      </p:to>
                                    </p:set>
                                    <p:anim calcmode="lin" valueType="num">
                                      <p:cBhvr additive="base">
                                        <p:cTn id="7" dur="500" fill="hold"/>
                                        <p:tgtEl>
                                          <p:spTgt spid="4198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1987">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87">
                                            <p:txEl>
                                              <p:pRg st="1" end="1"/>
                                            </p:txEl>
                                          </p:spTgt>
                                        </p:tgtEl>
                                        <p:attrNameLst>
                                          <p:attrName>style.visibility</p:attrName>
                                        </p:attrNameLst>
                                      </p:cBhvr>
                                      <p:to>
                                        <p:strVal val="visible"/>
                                      </p:to>
                                    </p:set>
                                    <p:anim calcmode="lin" valueType="num">
                                      <p:cBhvr additive="base">
                                        <p:cTn id="13" dur="5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987">
                                            <p:txEl>
                                              <p:pRg st="3" end="3"/>
                                            </p:txEl>
                                          </p:spTgt>
                                        </p:tgtEl>
                                        <p:attrNameLst>
                                          <p:attrName>style.visibility</p:attrName>
                                        </p:attrNameLst>
                                      </p:cBhvr>
                                      <p:to>
                                        <p:strVal val="visible"/>
                                      </p:to>
                                    </p:set>
                                    <p:anim calcmode="lin" valueType="num">
                                      <p:cBhvr additive="base">
                                        <p:cTn id="19" dur="5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9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1987">
                                            <p:txEl>
                                              <p:pRg st="5" end="5"/>
                                            </p:txEl>
                                          </p:spTgt>
                                        </p:tgtEl>
                                        <p:attrNameLst>
                                          <p:attrName>style.visibility</p:attrName>
                                        </p:attrNameLst>
                                      </p:cBhvr>
                                      <p:to>
                                        <p:strVal val="visible"/>
                                      </p:to>
                                    </p:set>
                                    <p:anim calcmode="lin" valueType="num">
                                      <p:cBhvr additive="base">
                                        <p:cTn id="25" dur="5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987">
                                            <p:txEl>
                                              <p:pRg st="7" end="7"/>
                                            </p:txEl>
                                          </p:spTgt>
                                        </p:tgtEl>
                                        <p:attrNameLst>
                                          <p:attrName>style.visibility</p:attrName>
                                        </p:attrNameLst>
                                      </p:cBhvr>
                                      <p:to>
                                        <p:strVal val="visible"/>
                                      </p:to>
                                    </p:set>
                                    <p:anim calcmode="lin" valueType="num">
                                      <p:cBhvr additive="base">
                                        <p:cTn id="31" dur="500" fill="hold"/>
                                        <p:tgtEl>
                                          <p:spTgt spid="4198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9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987">
                                            <p:txEl>
                                              <p:pRg st="9" end="9"/>
                                            </p:txEl>
                                          </p:spTgt>
                                        </p:tgtEl>
                                        <p:attrNameLst>
                                          <p:attrName>style.visibility</p:attrName>
                                        </p:attrNameLst>
                                      </p:cBhvr>
                                      <p:to>
                                        <p:strVal val="visible"/>
                                      </p:to>
                                    </p:set>
                                    <p:anim calcmode="lin" valueType="num">
                                      <p:cBhvr additive="base">
                                        <p:cTn id="37" dur="500" fill="hold"/>
                                        <p:tgtEl>
                                          <p:spTgt spid="41987">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98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1987">
                                            <p:txEl>
                                              <p:pRg st="11" end="11"/>
                                            </p:txEl>
                                          </p:spTgt>
                                        </p:tgtEl>
                                        <p:attrNameLst>
                                          <p:attrName>style.visibility</p:attrName>
                                        </p:attrNameLst>
                                      </p:cBhvr>
                                      <p:to>
                                        <p:strVal val="visible"/>
                                      </p:to>
                                    </p:set>
                                    <p:anim calcmode="lin" valueType="num">
                                      <p:cBhvr additive="base">
                                        <p:cTn id="43" dur="500" fill="hold"/>
                                        <p:tgtEl>
                                          <p:spTgt spid="4198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98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1987">
                                            <p:txEl>
                                              <p:pRg st="13" end="13"/>
                                            </p:txEl>
                                          </p:spTgt>
                                        </p:tgtEl>
                                        <p:attrNameLst>
                                          <p:attrName>style.visibility</p:attrName>
                                        </p:attrNameLst>
                                      </p:cBhvr>
                                      <p:to>
                                        <p:strVal val="visible"/>
                                      </p:to>
                                    </p:set>
                                    <p:anim calcmode="lin" valueType="num">
                                      <p:cBhvr additive="base">
                                        <p:cTn id="49" dur="500" fill="hold"/>
                                        <p:tgtEl>
                                          <p:spTgt spid="41987">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198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1987">
                                            <p:txEl>
                                              <p:pRg st="14" end="14"/>
                                            </p:txEl>
                                          </p:spTgt>
                                        </p:tgtEl>
                                        <p:attrNameLst>
                                          <p:attrName>style.visibility</p:attrName>
                                        </p:attrNameLst>
                                      </p:cBhvr>
                                      <p:to>
                                        <p:strVal val="visible"/>
                                      </p:to>
                                    </p:set>
                                    <p:anim calcmode="lin" valueType="num">
                                      <p:cBhvr additive="base">
                                        <p:cTn id="55" dur="500" fill="hold"/>
                                        <p:tgtEl>
                                          <p:spTgt spid="41987">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198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idx="4294967295"/>
          </p:nvPr>
        </p:nvSpPr>
        <p:spPr>
          <a:xfrm>
            <a:off x="-180975" y="-171450"/>
            <a:ext cx="8229600" cy="1143000"/>
          </a:xfrm>
        </p:spPr>
        <p:txBody>
          <a:bodyPr/>
          <a:lstStyle/>
          <a:p>
            <a:pPr eaLnBrk="1" hangingPunct="1"/>
            <a:r>
              <a:rPr lang="en-GB" sz="3200" smtClean="0">
                <a:solidFill>
                  <a:srgbClr val="EA2027"/>
                </a:solidFill>
              </a:rPr>
              <a:t>What To Expect?</a:t>
            </a:r>
            <a:endParaRPr lang="en-US" sz="3200" smtClean="0">
              <a:solidFill>
                <a:srgbClr val="EA2027"/>
              </a:solidFill>
            </a:endParaRPr>
          </a:p>
        </p:txBody>
      </p:sp>
      <p:sp>
        <p:nvSpPr>
          <p:cNvPr id="14338" name="Rectangle 3"/>
          <p:cNvSpPr>
            <a:spLocks noGrp="1"/>
          </p:cNvSpPr>
          <p:nvPr>
            <p:ph type="body" idx="4294967295"/>
          </p:nvPr>
        </p:nvSpPr>
        <p:spPr/>
        <p:txBody>
          <a:bodyPr/>
          <a:lstStyle/>
          <a:p>
            <a:pPr eaLnBrk="1" hangingPunct="1">
              <a:buFont typeface="Arial" charset="0"/>
              <a:buNone/>
            </a:pPr>
            <a:r>
              <a:rPr lang="en-GB" sz="1600" b="1" u="sng" dirty="0" smtClean="0"/>
              <a:t>Today:</a:t>
            </a:r>
          </a:p>
          <a:p>
            <a:pPr eaLnBrk="1" hangingPunct="1">
              <a:buFont typeface="Arial" charset="0"/>
              <a:buNone/>
            </a:pPr>
            <a:endParaRPr lang="en-GB" sz="1800" b="1" u="sng" dirty="0" smtClean="0"/>
          </a:p>
          <a:p>
            <a:pPr eaLnBrk="1" hangingPunct="1"/>
            <a:r>
              <a:rPr lang="en-GB" sz="1600" dirty="0" smtClean="0"/>
              <a:t>History of </a:t>
            </a:r>
            <a:r>
              <a:rPr lang="en-GB" sz="1600" dirty="0" smtClean="0"/>
              <a:t>WDM Group</a:t>
            </a:r>
            <a:endParaRPr lang="en-GB" sz="1600" dirty="0" smtClean="0"/>
          </a:p>
          <a:p>
            <a:pPr eaLnBrk="1" hangingPunct="1"/>
            <a:r>
              <a:rPr lang="en-GB" sz="1600" dirty="0" smtClean="0"/>
              <a:t>Vision Statement</a:t>
            </a:r>
          </a:p>
          <a:p>
            <a:pPr eaLnBrk="1" hangingPunct="1"/>
            <a:r>
              <a:rPr lang="en-GB" sz="1600" dirty="0" smtClean="0"/>
              <a:t>Mission Statement</a:t>
            </a:r>
          </a:p>
          <a:p>
            <a:pPr eaLnBrk="1" hangingPunct="1"/>
            <a:r>
              <a:rPr lang="en-GB" sz="1600" dirty="0" smtClean="0"/>
              <a:t>The Numbers</a:t>
            </a:r>
          </a:p>
          <a:p>
            <a:pPr eaLnBrk="1" hangingPunct="1"/>
            <a:r>
              <a:rPr lang="en-GB" sz="1600" dirty="0" smtClean="0"/>
              <a:t>Products – Magazines/Websites</a:t>
            </a:r>
          </a:p>
          <a:p>
            <a:pPr eaLnBrk="1" hangingPunct="1"/>
            <a:r>
              <a:rPr lang="en-GB" sz="1600" dirty="0" smtClean="0"/>
              <a:t>Divisions &amp; Regions</a:t>
            </a:r>
          </a:p>
          <a:p>
            <a:pPr eaLnBrk="1" hangingPunct="1"/>
            <a:r>
              <a:rPr lang="en-GB" sz="1600" dirty="0" smtClean="0"/>
              <a:t>Future Growth – Plans/Projects</a:t>
            </a:r>
          </a:p>
          <a:p>
            <a:pPr eaLnBrk="1" hangingPunct="1"/>
            <a:r>
              <a:rPr lang="en-GB" sz="1600" dirty="0" smtClean="0"/>
              <a:t>What Do We Do?</a:t>
            </a:r>
          </a:p>
          <a:p>
            <a:pPr eaLnBrk="1" hangingPunct="1"/>
            <a:r>
              <a:rPr lang="en-GB" sz="1600" dirty="0" smtClean="0"/>
              <a:t>What Do We Offer?</a:t>
            </a:r>
          </a:p>
          <a:p>
            <a:pPr eaLnBrk="1" hangingPunct="1"/>
            <a:r>
              <a:rPr lang="en-GB" sz="1600" dirty="0" smtClean="0"/>
              <a:t>How Do We Do It?</a:t>
            </a:r>
          </a:p>
          <a:p>
            <a:pPr eaLnBrk="1" hangingPunct="1">
              <a:buFont typeface="Arial" charset="0"/>
              <a:buNone/>
            </a:pPr>
            <a:endParaRPr lang="en-US" dirty="0" smtClean="0"/>
          </a:p>
        </p:txBody>
      </p:sp>
      <p:pic>
        <p:nvPicPr>
          <p:cNvPr id="14339" name="Picture 5" descr="http://www.bigseotechniques.com/images/seo-training.jpg"/>
          <p:cNvPicPr>
            <a:picLocks noChangeAspect="1" noChangeArrowheads="1"/>
          </p:cNvPicPr>
          <p:nvPr/>
        </p:nvPicPr>
        <p:blipFill>
          <a:blip r:embed="rId2"/>
          <a:srcRect/>
          <a:stretch>
            <a:fillRect/>
          </a:stretch>
        </p:blipFill>
        <p:spPr bwMode="auto">
          <a:xfrm>
            <a:off x="5486400" y="3657600"/>
            <a:ext cx="332581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a:solidFill>
                  <a:srgbClr val="EA2027"/>
                </a:solidFill>
              </a:rPr>
              <a:t>The Suspect Call - Information</a:t>
            </a:r>
          </a:p>
        </p:txBody>
      </p:sp>
      <p:sp>
        <p:nvSpPr>
          <p:cNvPr id="43011" name="Content Placeholder 2"/>
          <p:cNvSpPr>
            <a:spLocks noGrp="1"/>
          </p:cNvSpPr>
          <p:nvPr>
            <p:ph idx="4294967295"/>
          </p:nvPr>
        </p:nvSpPr>
        <p:spPr>
          <a:xfrm>
            <a:off x="457200" y="1341438"/>
            <a:ext cx="8229600" cy="4983162"/>
          </a:xfrm>
          <a:noFill/>
        </p:spPr>
        <p:txBody>
          <a:bodyPr/>
          <a:lstStyle/>
          <a:p>
            <a:pPr marL="457200" indent="-457200" defTabSz="914400" eaLnBrk="1" hangingPunct="1">
              <a:buFont typeface="Arial" charset="0"/>
              <a:buNone/>
            </a:pPr>
            <a:r>
              <a:rPr lang="en-GB" sz="2000" smtClean="0">
                <a:latin typeface="Century Gothic" pitchFamily="34" charset="0"/>
              </a:rPr>
              <a:t>Top Floor 2 Shop Floor - </a:t>
            </a:r>
          </a:p>
          <a:p>
            <a:pPr marL="457200" indent="-457200" defTabSz="914400" eaLnBrk="1" hangingPunct="1">
              <a:buFont typeface="Century Gothic" pitchFamily="34" charset="0"/>
              <a:buAutoNum type="arabicPeriod"/>
            </a:pPr>
            <a:endParaRPr lang="en-GB" sz="2000" smtClean="0">
              <a:latin typeface="Century Gothic" pitchFamily="34" charset="0"/>
            </a:endParaRPr>
          </a:p>
          <a:p>
            <a:pPr marL="457200" indent="-457200" defTabSz="914400" eaLnBrk="1" hangingPunct="1">
              <a:buFont typeface="Century Gothic" pitchFamily="34" charset="0"/>
              <a:buAutoNum type="arabicPeriod"/>
            </a:pPr>
            <a:r>
              <a:rPr lang="en-GB" sz="2000" smtClean="0">
                <a:latin typeface="Century Gothic" pitchFamily="34" charset="0"/>
              </a:rPr>
              <a:t>Strategic Management –</a:t>
            </a:r>
            <a:r>
              <a:rPr lang="en-GB" sz="2000" smtClean="0"/>
              <a:t> </a:t>
            </a:r>
          </a:p>
          <a:p>
            <a:pPr marL="857250" lvl="1" indent="-457200" defTabSz="914400" eaLnBrk="1" hangingPunct="1">
              <a:buFont typeface="Arial" charset="0"/>
              <a:buChar char="•"/>
            </a:pPr>
            <a:r>
              <a:rPr lang="en-GB" sz="1400" smtClean="0">
                <a:latin typeface="Century Gothic" pitchFamily="34" charset="0"/>
              </a:rPr>
              <a:t>Understanding the business structure, size, turnover and profitability. The Board and Senior management structure, the forward facing business plan and the companies ‘unique selling points’.</a:t>
            </a:r>
          </a:p>
          <a:p>
            <a:pPr marL="457200" indent="-457200" defTabSz="914400" eaLnBrk="1" hangingPunct="1"/>
            <a:endParaRPr lang="en-GB" sz="2000" smtClean="0">
              <a:latin typeface="Century Gothic" pitchFamily="34" charset="0"/>
            </a:endParaRPr>
          </a:p>
          <a:p>
            <a:pPr marL="457200" indent="-457200" defTabSz="914400" eaLnBrk="1" hangingPunct="1">
              <a:buFont typeface="Arial" charset="0"/>
              <a:buNone/>
            </a:pPr>
            <a:r>
              <a:rPr lang="en-GB" sz="2000" smtClean="0"/>
              <a:t>2.   </a:t>
            </a:r>
            <a:r>
              <a:rPr lang="en-GB" sz="2000" smtClean="0">
                <a:latin typeface="Century Gothic" pitchFamily="34" charset="0"/>
              </a:rPr>
              <a:t>Continuous Improvement - </a:t>
            </a:r>
          </a:p>
          <a:p>
            <a:pPr marL="857250" lvl="1" indent="-457200" defTabSz="914400" eaLnBrk="1" hangingPunct="1">
              <a:buFont typeface="Arial" charset="0"/>
              <a:buChar char="•"/>
            </a:pPr>
            <a:r>
              <a:rPr lang="en-GB" sz="1400" smtClean="0">
                <a:latin typeface="Century Gothic" pitchFamily="34" charset="0"/>
              </a:rPr>
              <a:t>Looking at all aspects of how organisations are driving continuous improvement, lean, kaizen or six sigma techniques through their organisation</a:t>
            </a:r>
          </a:p>
          <a:p>
            <a:pPr marL="457200" indent="-457200" defTabSz="914400" eaLnBrk="1" hangingPunct="1">
              <a:buFont typeface="Arial" charset="0"/>
              <a:buNone/>
            </a:pPr>
            <a:endParaRPr lang="en-GB" sz="1600" smtClean="0">
              <a:latin typeface="Century Gothic" pitchFamily="34" charset="0"/>
            </a:endParaRPr>
          </a:p>
          <a:p>
            <a:pPr marL="457200" indent="-457200" defTabSz="914400" eaLnBrk="1" hangingPunct="1">
              <a:buFont typeface="Arial" charset="0"/>
              <a:buNone/>
            </a:pPr>
            <a:r>
              <a:rPr lang="en-GB" sz="2000" smtClean="0"/>
              <a:t>3.    </a:t>
            </a:r>
            <a:r>
              <a:rPr lang="en-GB" sz="2000" smtClean="0">
                <a:latin typeface="Century Gothic" pitchFamily="34" charset="0"/>
              </a:rPr>
              <a:t>People Management - </a:t>
            </a:r>
          </a:p>
          <a:p>
            <a:pPr marL="857250" lvl="1" indent="-457200" defTabSz="914400">
              <a:buFont typeface="Arial" charset="0"/>
              <a:buChar char="•"/>
            </a:pPr>
            <a:r>
              <a:rPr lang="en-GB" sz="1200" smtClean="0"/>
              <a:t> </a:t>
            </a:r>
            <a:r>
              <a:rPr lang="en-GB" sz="1400" smtClean="0">
                <a:latin typeface="Century Gothic" pitchFamily="34" charset="0"/>
              </a:rPr>
              <a:t>From recruitment, retention and development, this core area explores how         organisations deal with people management. people are always crucial to  the success of most great companies.</a:t>
            </a:r>
          </a:p>
          <a:p>
            <a:pPr marL="457200" indent="-457200" defTabSz="914400">
              <a:buFont typeface="Arial" charset="0"/>
              <a:buNone/>
            </a:pPr>
            <a:r>
              <a:rPr lang="en-GB" sz="1400" smtClean="0"/>
              <a:t> </a:t>
            </a:r>
          </a:p>
          <a:p>
            <a:pPr marL="457200" indent="-457200" defTabSz="914400" eaLnBrk="1" hangingPunct="1"/>
            <a:endParaRPr lang="en-GB" sz="1600" smtClean="0"/>
          </a:p>
          <a:p>
            <a:pPr marL="457200" indent="-457200" defTabSz="914400" eaLnBrk="1" hangingPunct="1">
              <a:buFont typeface="Arial" charset="0"/>
              <a:buNone/>
            </a:pPr>
            <a:endParaRPr lang="en-GB" sz="2000" smtClean="0"/>
          </a:p>
          <a:p>
            <a:pPr marL="457200" indent="-457200" defTabSz="914400" eaLnBrk="1" hangingPunct="1">
              <a:buFont typeface="Arial" charset="0"/>
              <a:buNone/>
            </a:pPr>
            <a:endParaRPr lang="en-GB" sz="2400" smtClean="0"/>
          </a:p>
          <a:p>
            <a:pPr marL="457200" indent="-457200" defTabSz="914400" eaLnBrk="1" hangingPunct="1">
              <a:buFont typeface="Arial" charset="0"/>
              <a:buNone/>
            </a:pPr>
            <a:endParaRPr lang="en-GB" sz="2400" smtClean="0"/>
          </a:p>
          <a:p>
            <a:pPr marL="457200" indent="-457200" defTabSz="914400" eaLnBrk="1" hangingPunct="1">
              <a:buFont typeface="Arial" charset="0"/>
              <a:buNone/>
            </a:pPr>
            <a:endParaRPr lang="en-GB" sz="2400" smtClean="0"/>
          </a:p>
          <a:p>
            <a:pPr marL="457200" indent="-457200" defTabSz="914400" eaLnBrk="1" hangingPunct="1">
              <a:buFont typeface="Arial" charset="0"/>
              <a:buNone/>
            </a:pPr>
            <a:endParaRPr lang="en-GB" sz="2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1">
                                            <p:bg/>
                                          </p:spTgt>
                                        </p:tgtEl>
                                        <p:attrNameLst>
                                          <p:attrName>style.visibility</p:attrName>
                                        </p:attrNameLst>
                                      </p:cBhvr>
                                      <p:to>
                                        <p:strVal val="visible"/>
                                      </p:to>
                                    </p:set>
                                    <p:anim calcmode="lin" valueType="num">
                                      <p:cBhvr additive="base">
                                        <p:cTn id="7" dur="500" fill="hold"/>
                                        <p:tgtEl>
                                          <p:spTgt spid="4301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11">
                                            <p:txEl>
                                              <p:pRg st="0" end="0"/>
                                            </p:txEl>
                                          </p:spTgt>
                                        </p:tgtEl>
                                        <p:attrNameLst>
                                          <p:attrName>style.visibility</p:attrName>
                                        </p:attrNameLst>
                                      </p:cBhvr>
                                      <p:to>
                                        <p:strVal val="visible"/>
                                      </p:to>
                                    </p:set>
                                    <p:anim calcmode="lin" valueType="num">
                                      <p:cBhvr additive="base">
                                        <p:cTn id="13"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011">
                                            <p:txEl>
                                              <p:pRg st="2" end="2"/>
                                            </p:txEl>
                                          </p:spTgt>
                                        </p:tgtEl>
                                        <p:attrNameLst>
                                          <p:attrName>style.visibility</p:attrName>
                                        </p:attrNameLst>
                                      </p:cBhvr>
                                      <p:to>
                                        <p:strVal val="visible"/>
                                      </p:to>
                                    </p:set>
                                    <p:anim calcmode="lin" valueType="num">
                                      <p:cBhvr additive="base">
                                        <p:cTn id="19"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011">
                                            <p:txEl>
                                              <p:pRg st="3" end="3"/>
                                            </p:txEl>
                                          </p:spTgt>
                                        </p:tgtEl>
                                        <p:attrNameLst>
                                          <p:attrName>style.visibility</p:attrName>
                                        </p:attrNameLst>
                                      </p:cBhvr>
                                      <p:to>
                                        <p:strVal val="visible"/>
                                      </p:to>
                                    </p:set>
                                    <p:anim calcmode="lin" valueType="num">
                                      <p:cBhvr additive="base">
                                        <p:cTn id="23"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0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011">
                                            <p:txEl>
                                              <p:pRg st="5" end="5"/>
                                            </p:txEl>
                                          </p:spTgt>
                                        </p:tgtEl>
                                        <p:attrNameLst>
                                          <p:attrName>style.visibility</p:attrName>
                                        </p:attrNameLst>
                                      </p:cBhvr>
                                      <p:to>
                                        <p:strVal val="visible"/>
                                      </p:to>
                                    </p:set>
                                    <p:anim calcmode="lin" valueType="num">
                                      <p:cBhvr additive="base">
                                        <p:cTn id="29" dur="5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01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3011">
                                            <p:txEl>
                                              <p:pRg st="6" end="6"/>
                                            </p:txEl>
                                          </p:spTgt>
                                        </p:tgtEl>
                                        <p:attrNameLst>
                                          <p:attrName>style.visibility</p:attrName>
                                        </p:attrNameLst>
                                      </p:cBhvr>
                                      <p:to>
                                        <p:strVal val="visible"/>
                                      </p:to>
                                    </p:set>
                                    <p:anim calcmode="lin" valueType="num">
                                      <p:cBhvr additive="base">
                                        <p:cTn id="33" dur="500" fill="hold"/>
                                        <p:tgtEl>
                                          <p:spTgt spid="4301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30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3011">
                                            <p:txEl>
                                              <p:pRg st="8" end="8"/>
                                            </p:txEl>
                                          </p:spTgt>
                                        </p:tgtEl>
                                        <p:attrNameLst>
                                          <p:attrName>style.visibility</p:attrName>
                                        </p:attrNameLst>
                                      </p:cBhvr>
                                      <p:to>
                                        <p:strVal val="visible"/>
                                      </p:to>
                                    </p:set>
                                    <p:anim calcmode="lin" valueType="num">
                                      <p:cBhvr additive="base">
                                        <p:cTn id="39" dur="500" fill="hold"/>
                                        <p:tgtEl>
                                          <p:spTgt spid="4301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301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3011">
                                            <p:txEl>
                                              <p:pRg st="9" end="9"/>
                                            </p:txEl>
                                          </p:spTgt>
                                        </p:tgtEl>
                                        <p:attrNameLst>
                                          <p:attrName>style.visibility</p:attrName>
                                        </p:attrNameLst>
                                      </p:cBhvr>
                                      <p:to>
                                        <p:strVal val="visible"/>
                                      </p:to>
                                    </p:set>
                                    <p:anim calcmode="lin" valueType="num">
                                      <p:cBhvr additive="base">
                                        <p:cTn id="43" dur="500" fill="hold"/>
                                        <p:tgtEl>
                                          <p:spTgt spid="4301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30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3011">
                                            <p:txEl>
                                              <p:pRg st="10" end="10"/>
                                            </p:txEl>
                                          </p:spTgt>
                                        </p:tgtEl>
                                        <p:attrNameLst>
                                          <p:attrName>style.visibility</p:attrName>
                                        </p:attrNameLst>
                                      </p:cBhvr>
                                      <p:to>
                                        <p:strVal val="visible"/>
                                      </p:to>
                                    </p:set>
                                    <p:anim calcmode="lin" valueType="num">
                                      <p:cBhvr additive="base">
                                        <p:cTn id="49" dur="500" fill="hold"/>
                                        <p:tgtEl>
                                          <p:spTgt spid="43011">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30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a:solidFill>
                  <a:srgbClr val="EA2027"/>
                </a:solidFill>
              </a:rPr>
              <a:t>The Suspect Call - Information</a:t>
            </a:r>
          </a:p>
        </p:txBody>
      </p:sp>
      <p:sp>
        <p:nvSpPr>
          <p:cNvPr id="3" name="Content Placeholder 2"/>
          <p:cNvSpPr>
            <a:spLocks noGrp="1"/>
          </p:cNvSpPr>
          <p:nvPr>
            <p:ph idx="4294967295"/>
          </p:nvPr>
        </p:nvSpPr>
        <p:spPr>
          <a:xfrm>
            <a:off x="457200" y="1371600"/>
            <a:ext cx="8229600" cy="5410200"/>
          </a:xfrm>
          <a:noFill/>
          <a:ln/>
        </p:spPr>
        <p:txBody>
          <a:bodyPr/>
          <a:lstStyle/>
          <a:p>
            <a:pPr marL="457200" indent="-457200" defTabSz="914400" eaLnBrk="1" hangingPunct="1">
              <a:buFont typeface="Arial" charset="0"/>
              <a:buNone/>
            </a:pPr>
            <a:r>
              <a:rPr lang="en-GB" sz="2000" smtClean="0"/>
              <a:t>4.   </a:t>
            </a:r>
            <a:r>
              <a:rPr lang="en-GB" sz="2000" smtClean="0">
                <a:latin typeface="Century Gothic" pitchFamily="34" charset="0"/>
              </a:rPr>
              <a:t>Supply Chain Management - </a:t>
            </a:r>
          </a:p>
          <a:p>
            <a:pPr marL="857250" lvl="1" indent="-457200" defTabSz="914400" eaLnBrk="1" hangingPunct="1">
              <a:buFont typeface="Arial" charset="0"/>
              <a:buChar char="•"/>
            </a:pPr>
            <a:r>
              <a:rPr lang="en-GB" sz="1400" smtClean="0">
                <a:latin typeface="Century Gothic" pitchFamily="34" charset="0"/>
              </a:rPr>
              <a:t>Whether organisations are using a total outsourced solution, off-shoring production or back office requirements or simply working with their top ‘business vendors’ to improve pricing and productivity.</a:t>
            </a:r>
          </a:p>
          <a:p>
            <a:pPr marL="457200" indent="-457200" defTabSz="914400" eaLnBrk="1" hangingPunct="1">
              <a:buFont typeface="Century Gothic" pitchFamily="34" charset="0"/>
              <a:buAutoNum type="arabicPeriod"/>
            </a:pPr>
            <a:endParaRPr lang="en-GB" sz="2000" smtClean="0">
              <a:latin typeface="Century Gothic" pitchFamily="34" charset="0"/>
            </a:endParaRPr>
          </a:p>
          <a:p>
            <a:pPr marL="457200" indent="-457200" defTabSz="914400" eaLnBrk="1" hangingPunct="1">
              <a:buFont typeface="Arial" charset="0"/>
              <a:buAutoNum type="arabicPeriod" startAt="5"/>
            </a:pPr>
            <a:r>
              <a:rPr lang="en-GB" sz="2000" smtClean="0">
                <a:latin typeface="Century Gothic" pitchFamily="34" charset="0"/>
              </a:rPr>
              <a:t>Technology – </a:t>
            </a:r>
          </a:p>
          <a:p>
            <a:pPr marL="857250" lvl="1" indent="-457200" defTabSz="914400" eaLnBrk="1" hangingPunct="1">
              <a:buFont typeface="Arial" charset="0"/>
              <a:buChar char="•"/>
            </a:pPr>
            <a:r>
              <a:rPr lang="en-GB" sz="1400" smtClean="0">
                <a:latin typeface="Century Gothic" pitchFamily="34" charset="0"/>
              </a:rPr>
              <a:t>With the growth of Global economies, it is clear that technology will be a key driver in the future success of most companies. technology enables access to knowledge, data and content and therefore is key to any future business strategy.</a:t>
            </a:r>
          </a:p>
          <a:p>
            <a:pPr marL="457200" indent="-457200" defTabSz="914400" eaLnBrk="1" hangingPunct="1"/>
            <a:endParaRPr lang="en-GB" sz="2000" smtClean="0">
              <a:latin typeface="Century Gothic" pitchFamily="34" charset="0"/>
            </a:endParaRPr>
          </a:p>
          <a:p>
            <a:pPr marL="457200" indent="-457200" defTabSz="914400" eaLnBrk="1" hangingPunct="1">
              <a:buFont typeface="Arial" charset="0"/>
              <a:buNone/>
            </a:pPr>
            <a:r>
              <a:rPr lang="en-GB" sz="2000" smtClean="0">
                <a:latin typeface="Century Gothic" pitchFamily="34" charset="0"/>
              </a:rPr>
              <a:t>6.   Operations - </a:t>
            </a:r>
          </a:p>
          <a:p>
            <a:pPr marL="857250" lvl="1" indent="-457200" defTabSz="914400" eaLnBrk="1" hangingPunct="1">
              <a:buFont typeface="Arial" charset="0"/>
              <a:buChar char="•"/>
            </a:pPr>
            <a:r>
              <a:rPr lang="en-GB" sz="1400" smtClean="0">
                <a:latin typeface="Century Gothic" pitchFamily="34" charset="0"/>
              </a:rPr>
              <a:t>The shop floor is often seen as the ‘engine room’ of any business whether in production, retail, call centres or a service industry. It is useful to look at how these operations are organised, managed and maintained</a:t>
            </a:r>
          </a:p>
          <a:p>
            <a:pPr marL="457200" indent="-457200" defTabSz="914400" eaLnBrk="1" hangingPunct="1">
              <a:buFont typeface="Arial" charset="0"/>
              <a:buNone/>
            </a:pPr>
            <a:endParaRPr lang="en-GB" sz="2000" smtClean="0">
              <a:latin typeface="Century Gothic" pitchFamily="34" charset="0"/>
            </a:endParaRPr>
          </a:p>
          <a:p>
            <a:pPr marL="457200" indent="-457200" defTabSz="914400" eaLnBrk="1" hangingPunct="1">
              <a:buFont typeface="Arial" charset="0"/>
              <a:buAutoNum type="arabicPeriod" startAt="7"/>
            </a:pPr>
            <a:r>
              <a:rPr lang="en-GB" sz="2000" smtClean="0">
                <a:latin typeface="Century Gothic" pitchFamily="34" charset="0"/>
              </a:rPr>
              <a:t>Investments &amp; Developments – </a:t>
            </a:r>
          </a:p>
          <a:p>
            <a:pPr marL="857250" lvl="1" indent="-457200" defTabSz="914400" eaLnBrk="1" hangingPunct="1">
              <a:buFont typeface="Arial" charset="0"/>
              <a:buChar char="•"/>
            </a:pPr>
            <a:r>
              <a:rPr lang="en-GB" sz="1400" smtClean="0">
                <a:latin typeface="Century Gothic" pitchFamily="34" charset="0"/>
              </a:rPr>
              <a:t>Looking at the future of the company and what level of investment or development is planned over the next 12 months.</a:t>
            </a:r>
          </a:p>
          <a:p>
            <a:pPr marL="457200" indent="-457200" defTabSz="914400">
              <a:buFont typeface="Arial" charset="0"/>
              <a:buNone/>
            </a:pPr>
            <a:endParaRPr lang="en-GB" sz="2400" smtClean="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The Suspect Call - Close</a:t>
            </a:r>
          </a:p>
        </p:txBody>
      </p:sp>
      <p:sp>
        <p:nvSpPr>
          <p:cNvPr id="44035" name="Content Placeholder 2"/>
          <p:cNvSpPr>
            <a:spLocks noGrp="1"/>
          </p:cNvSpPr>
          <p:nvPr>
            <p:ph idx="4294967295"/>
          </p:nvPr>
        </p:nvSpPr>
        <p:spPr>
          <a:xfrm>
            <a:off x="457200" y="990600"/>
            <a:ext cx="8534400" cy="5715000"/>
          </a:xfrm>
          <a:noFill/>
        </p:spPr>
        <p:txBody>
          <a:bodyPr/>
          <a:lstStyle/>
          <a:p>
            <a:pPr eaLnBrk="1" hangingPunct="1">
              <a:buFont typeface="Arial" charset="0"/>
              <a:buNone/>
            </a:pPr>
            <a:r>
              <a:rPr lang="en-US" sz="2400" smtClean="0">
                <a:latin typeface="Century Gothic" pitchFamily="34" charset="0"/>
              </a:rPr>
              <a:t>Close the Call…</a:t>
            </a:r>
          </a:p>
          <a:p>
            <a:pPr eaLnBrk="1" hangingPunct="1">
              <a:buFont typeface="Arial" charset="0"/>
              <a:buNone/>
            </a:pPr>
            <a:endParaRPr lang="en-US" sz="2400" smtClean="0">
              <a:latin typeface="Century Gothic" pitchFamily="34" charset="0"/>
            </a:endParaRPr>
          </a:p>
          <a:p>
            <a:pPr eaLnBrk="1" hangingPunct="1"/>
            <a:r>
              <a:rPr lang="en-US" sz="1600" smtClean="0">
                <a:latin typeface="Century Gothic" pitchFamily="34" charset="0"/>
              </a:rPr>
              <a:t>Although not technically a ‘Sales Call’, closing the Suspect is as important as closing any deal.</a:t>
            </a:r>
          </a:p>
          <a:p>
            <a:pPr eaLnBrk="1" hangingPunct="1"/>
            <a:endParaRPr lang="en-US" sz="1600" smtClean="0">
              <a:latin typeface="Century Gothic" pitchFamily="34" charset="0"/>
            </a:endParaRPr>
          </a:p>
          <a:p>
            <a:pPr eaLnBrk="1" hangingPunct="1"/>
            <a:r>
              <a:rPr lang="en-US" sz="1600" smtClean="0">
                <a:latin typeface="Century Gothic" pitchFamily="34" charset="0"/>
              </a:rPr>
              <a:t>Take control of the situation and deliver a clear message to your Lead as to what happens next.</a:t>
            </a:r>
          </a:p>
          <a:p>
            <a:pPr eaLnBrk="1" hangingPunct="1"/>
            <a:endParaRPr lang="en-US" sz="1600" smtClean="0">
              <a:latin typeface="Century Gothic" pitchFamily="34" charset="0"/>
            </a:endParaRPr>
          </a:p>
          <a:p>
            <a:pPr eaLnBrk="1" hangingPunct="1"/>
            <a:r>
              <a:rPr lang="en-US" sz="1600" smtClean="0">
                <a:latin typeface="Century Gothic" pitchFamily="34" charset="0"/>
              </a:rPr>
              <a:t>Re-cap on points of interest raised in the discussion to make clear your intentions and interest.</a:t>
            </a:r>
          </a:p>
          <a:p>
            <a:pPr eaLnBrk="1" hangingPunct="1"/>
            <a:endParaRPr lang="en-US" sz="1600" smtClean="0">
              <a:latin typeface="Century Gothic" pitchFamily="34" charset="0"/>
            </a:endParaRPr>
          </a:p>
          <a:p>
            <a:pPr eaLnBrk="1" hangingPunct="1"/>
            <a:r>
              <a:rPr lang="en-US" sz="1600" smtClean="0">
                <a:latin typeface="Century Gothic" pitchFamily="34" charset="0"/>
              </a:rPr>
              <a:t>Explain the decision making process including the ‘Editorial meeting’.</a:t>
            </a:r>
          </a:p>
          <a:p>
            <a:pPr eaLnBrk="1" hangingPunct="1"/>
            <a:r>
              <a:rPr lang="en-US" sz="1600" smtClean="0">
                <a:latin typeface="Century Gothic" pitchFamily="34" charset="0"/>
              </a:rPr>
              <a:t>Agree a time (preferably the next morning) to call back with your decision.</a:t>
            </a:r>
          </a:p>
          <a:p>
            <a:pPr eaLnBrk="1" hangingPunct="1"/>
            <a:endParaRPr lang="en-US" sz="1600" smtClean="0">
              <a:latin typeface="Century Gothic" pitchFamily="34" charset="0"/>
            </a:endParaRPr>
          </a:p>
          <a:p>
            <a:pPr eaLnBrk="1" hangingPunct="1"/>
            <a:r>
              <a:rPr lang="en-US" sz="1600" smtClean="0">
                <a:latin typeface="Century Gothic" pitchFamily="34" charset="0"/>
              </a:rPr>
              <a:t>Make absolutely sure you have the telephone number and email addresses, including those of the P.A if possible.</a:t>
            </a:r>
          </a:p>
          <a:p>
            <a:pPr eaLnBrk="1" hangingPunct="1">
              <a:buFont typeface="Arial" charset="0"/>
              <a:buNone/>
            </a:pPr>
            <a:endParaRPr lang="en-US" sz="1600" smtClean="0">
              <a:latin typeface="Century Gothic" pitchFamily="34" charset="0"/>
            </a:endParaRPr>
          </a:p>
          <a:p>
            <a:pPr eaLnBrk="1" hangingPunct="1"/>
            <a:r>
              <a:rPr lang="en-US" sz="1600" smtClean="0">
                <a:latin typeface="Century Gothic" pitchFamily="34" charset="0"/>
              </a:rPr>
              <a:t>Use an Outlook appointment to further strengthen the buy in.</a:t>
            </a:r>
          </a:p>
          <a:p>
            <a:pPr eaLnBrk="1" hangingPunct="1"/>
            <a:endParaRPr lang="en-US" sz="2000" smtClean="0">
              <a:latin typeface="Century Gothic" pitchFamily="34" charset="0"/>
            </a:endParaRPr>
          </a:p>
          <a:p>
            <a:pPr eaLnBrk="1" hangingPunct="1"/>
            <a:endParaRPr lang="en-US" sz="2000" smtClean="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5">
                                            <p:bg/>
                                          </p:spTgt>
                                        </p:tgtEl>
                                        <p:attrNameLst>
                                          <p:attrName>style.visibility</p:attrName>
                                        </p:attrNameLst>
                                      </p:cBhvr>
                                      <p:to>
                                        <p:strVal val="visible"/>
                                      </p:to>
                                    </p:set>
                                    <p:anim calcmode="lin" valueType="num">
                                      <p:cBhvr additive="base">
                                        <p:cTn id="7" dur="500" fill="hold"/>
                                        <p:tgtEl>
                                          <p:spTgt spid="440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5">
                                            <p:txEl>
                                              <p:pRg st="0" end="0"/>
                                            </p:txEl>
                                          </p:spTgt>
                                        </p:tgtEl>
                                        <p:attrNameLst>
                                          <p:attrName>style.visibility</p:attrName>
                                        </p:attrNameLst>
                                      </p:cBhvr>
                                      <p:to>
                                        <p:strVal val="visible"/>
                                      </p:to>
                                    </p:set>
                                    <p:anim calcmode="lin" valueType="num">
                                      <p:cBhvr additive="base">
                                        <p:cTn id="13"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5">
                                            <p:txEl>
                                              <p:pRg st="2" end="2"/>
                                            </p:txEl>
                                          </p:spTgt>
                                        </p:tgtEl>
                                        <p:attrNameLst>
                                          <p:attrName>style.visibility</p:attrName>
                                        </p:attrNameLst>
                                      </p:cBhvr>
                                      <p:to>
                                        <p:strVal val="visible"/>
                                      </p:to>
                                    </p:set>
                                    <p:anim calcmode="lin" valueType="num">
                                      <p:cBhvr additive="base">
                                        <p:cTn id="19"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anim calcmode="lin" valueType="num">
                                      <p:cBhvr additive="base">
                                        <p:cTn id="25" dur="500" fill="hold"/>
                                        <p:tgtEl>
                                          <p:spTgt spid="4403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035">
                                            <p:txEl>
                                              <p:pRg st="6" end="6"/>
                                            </p:txEl>
                                          </p:spTgt>
                                        </p:tgtEl>
                                        <p:attrNameLst>
                                          <p:attrName>style.visibility</p:attrName>
                                        </p:attrNameLst>
                                      </p:cBhvr>
                                      <p:to>
                                        <p:strVal val="visible"/>
                                      </p:to>
                                    </p:set>
                                    <p:anim calcmode="lin" valueType="num">
                                      <p:cBhvr additive="base">
                                        <p:cTn id="31"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4035">
                                            <p:txEl>
                                              <p:pRg st="8" end="8"/>
                                            </p:txEl>
                                          </p:spTgt>
                                        </p:tgtEl>
                                        <p:attrNameLst>
                                          <p:attrName>style.visibility</p:attrName>
                                        </p:attrNameLst>
                                      </p:cBhvr>
                                      <p:to>
                                        <p:strVal val="visible"/>
                                      </p:to>
                                    </p:set>
                                    <p:anim calcmode="lin" valueType="num">
                                      <p:cBhvr additive="base">
                                        <p:cTn id="37" dur="500" fill="hold"/>
                                        <p:tgtEl>
                                          <p:spTgt spid="4403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0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035">
                                            <p:txEl>
                                              <p:pRg st="9" end="9"/>
                                            </p:txEl>
                                          </p:spTgt>
                                        </p:tgtEl>
                                        <p:attrNameLst>
                                          <p:attrName>style.visibility</p:attrName>
                                        </p:attrNameLst>
                                      </p:cBhvr>
                                      <p:to>
                                        <p:strVal val="visible"/>
                                      </p:to>
                                    </p:set>
                                    <p:anim calcmode="lin" valueType="num">
                                      <p:cBhvr additive="base">
                                        <p:cTn id="43" dur="500" fill="hold"/>
                                        <p:tgtEl>
                                          <p:spTgt spid="44035">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03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035">
                                            <p:txEl>
                                              <p:pRg st="11" end="11"/>
                                            </p:txEl>
                                          </p:spTgt>
                                        </p:tgtEl>
                                        <p:attrNameLst>
                                          <p:attrName>style.visibility</p:attrName>
                                        </p:attrNameLst>
                                      </p:cBhvr>
                                      <p:to>
                                        <p:strVal val="visible"/>
                                      </p:to>
                                    </p:set>
                                    <p:anim calcmode="lin" valueType="num">
                                      <p:cBhvr additive="base">
                                        <p:cTn id="49" dur="500" fill="hold"/>
                                        <p:tgtEl>
                                          <p:spTgt spid="44035">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4035">
                                            <p:txEl>
                                              <p:pRg st="13" end="13"/>
                                            </p:txEl>
                                          </p:spTgt>
                                        </p:tgtEl>
                                        <p:attrNameLst>
                                          <p:attrName>style.visibility</p:attrName>
                                        </p:attrNameLst>
                                      </p:cBhvr>
                                      <p:to>
                                        <p:strVal val="visible"/>
                                      </p:to>
                                    </p:set>
                                    <p:anim calcmode="lin" valueType="num">
                                      <p:cBhvr additive="base">
                                        <p:cTn id="55" dur="500" fill="hold"/>
                                        <p:tgtEl>
                                          <p:spTgt spid="44035">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03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a:solidFill>
                  <a:srgbClr val="EA2027"/>
                </a:solidFill>
              </a:rPr>
              <a:t>The Prospect Call</a:t>
            </a:r>
          </a:p>
        </p:txBody>
      </p:sp>
      <p:sp>
        <p:nvSpPr>
          <p:cNvPr id="73733"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smtClean="0">
                <a:latin typeface="Century Gothic" pitchFamily="34" charset="0"/>
              </a:rPr>
              <a:t>Reintroduction</a:t>
            </a:r>
          </a:p>
          <a:p>
            <a:pPr marL="342900" indent="-342900" eaLnBrk="0" hangingPunct="0">
              <a:spcBef>
                <a:spcPct val="20000"/>
              </a:spcBef>
              <a:buFont typeface="Arial" charset="0"/>
              <a:buNone/>
            </a:pPr>
            <a:endParaRPr lang="en-GB" sz="2400" dirty="0">
              <a:latin typeface="Century Gothic" pitchFamily="34" charset="0"/>
            </a:endParaRPr>
          </a:p>
          <a:p>
            <a:pPr marL="342900" indent="-342900" eaLnBrk="0" hangingPunct="0">
              <a:spcBef>
                <a:spcPct val="20000"/>
              </a:spcBef>
              <a:buFont typeface="Arial" charset="0"/>
              <a:buChar char="•"/>
            </a:pPr>
            <a:r>
              <a:rPr lang="en-GB" sz="1600" dirty="0">
                <a:latin typeface="Century Gothic" pitchFamily="34" charset="0"/>
              </a:rPr>
              <a:t>Based on the strength of your Suspect Close your Executive should be waiting expectantly for your call. Keep to the appointment time and call promptly with  a bright, energetic greeting.</a:t>
            </a:r>
          </a:p>
          <a:p>
            <a:pPr marL="342900" indent="-342900" eaLnBrk="0" hangingPunct="0">
              <a:spcBef>
                <a:spcPct val="20000"/>
              </a:spcBef>
              <a:buFont typeface="Arial" charset="0"/>
              <a:buNone/>
            </a:pPr>
            <a:endParaRPr lang="en-GB" sz="1600" dirty="0">
              <a:latin typeface="Century Gothic" pitchFamily="34" charset="0"/>
            </a:endParaRPr>
          </a:p>
          <a:p>
            <a:pPr marL="342900" indent="-342900" eaLnBrk="0" hangingPunct="0">
              <a:spcBef>
                <a:spcPct val="20000"/>
              </a:spcBef>
              <a:buFont typeface="Arial" charset="0"/>
              <a:buChar char="•"/>
            </a:pPr>
            <a:r>
              <a:rPr lang="en-GB" sz="1600" dirty="0">
                <a:latin typeface="Century Gothic" pitchFamily="34" charset="0"/>
              </a:rPr>
              <a:t>Begin with a brief account of your ‘Editorial meeting’ and how you presented your notes from the previous days Suspect call to the Editorial team.</a:t>
            </a:r>
          </a:p>
          <a:p>
            <a:pPr marL="342900" indent="-342900" eaLnBrk="0" hangingPunct="0">
              <a:spcBef>
                <a:spcPct val="20000"/>
              </a:spcBef>
              <a:buFont typeface="Arial" charset="0"/>
              <a:buNone/>
            </a:pPr>
            <a:endParaRPr lang="en-GB" sz="1600" dirty="0">
              <a:latin typeface="Century Gothic" pitchFamily="34" charset="0"/>
            </a:endParaRPr>
          </a:p>
          <a:p>
            <a:pPr marL="342900" indent="-342900" eaLnBrk="0" hangingPunct="0">
              <a:spcBef>
                <a:spcPct val="20000"/>
              </a:spcBef>
              <a:buFont typeface="Arial" charset="0"/>
              <a:buChar char="•"/>
            </a:pPr>
            <a:r>
              <a:rPr lang="en-GB" sz="1600" dirty="0">
                <a:latin typeface="Century Gothic" pitchFamily="34" charset="0"/>
              </a:rPr>
              <a:t>Confirm the Editors interest and make a point of emphasising specific details from the TF2SF interview strategy that caught the Editors attention.</a:t>
            </a:r>
          </a:p>
          <a:p>
            <a:pPr marL="342900" indent="-342900" eaLnBrk="0" hangingPunct="0">
              <a:spcBef>
                <a:spcPct val="20000"/>
              </a:spcBef>
              <a:buFont typeface="Arial" charset="0"/>
              <a:buNone/>
            </a:pPr>
            <a:endParaRPr lang="en-GB" sz="1600" dirty="0">
              <a:latin typeface="Century Gothic" pitchFamily="34" charset="0"/>
            </a:endParaRPr>
          </a:p>
          <a:p>
            <a:pPr marL="342900" indent="-342900" eaLnBrk="0" hangingPunct="0">
              <a:spcBef>
                <a:spcPct val="20000"/>
              </a:spcBef>
              <a:buFont typeface="Arial" charset="0"/>
              <a:buChar char="•"/>
            </a:pPr>
            <a:r>
              <a:rPr lang="en-GB" sz="1600" dirty="0">
                <a:latin typeface="Century Gothic" pitchFamily="34" charset="0"/>
              </a:rPr>
              <a:t>Lead into the next stage of the call by confirming our intentions to feature the company with an 8 to 10 page report as part of our industry specific focus. </a:t>
            </a:r>
          </a:p>
          <a:p>
            <a:pPr marL="342900" indent="-342900" eaLnBrk="0" hangingPunct="0">
              <a:spcBef>
                <a:spcPct val="20000"/>
              </a:spcBef>
              <a:buFont typeface="Arial" charset="0"/>
              <a:buNone/>
            </a:pPr>
            <a:endParaRPr lang="en-GB" sz="1600" dirty="0">
              <a:latin typeface="Century Gothic" pitchFamily="34" charset="0"/>
            </a:endParaRPr>
          </a:p>
          <a:p>
            <a:pPr marL="342900" indent="-342900" eaLnBrk="0" hangingPunct="0">
              <a:spcBef>
                <a:spcPct val="20000"/>
              </a:spcBef>
              <a:buFont typeface="Arial" charset="0"/>
              <a:buChar char="•"/>
            </a:pPr>
            <a:r>
              <a:rPr lang="en-GB" sz="1600" dirty="0">
                <a:latin typeface="Century Gothic" pitchFamily="34" charset="0"/>
              </a:rPr>
              <a:t>In particular highlight why we see this as a relevant fit and name drop some previous reports that would be of a similar nature.</a:t>
            </a:r>
          </a:p>
          <a:p>
            <a:pPr marL="342900" indent="-342900" eaLnBrk="0" hangingPunct="0">
              <a:spcBef>
                <a:spcPct val="20000"/>
              </a:spcBef>
              <a:buFont typeface="Arial" charset="0"/>
              <a:buChar char="•"/>
            </a:pPr>
            <a:endParaRPr lang="en-GB" sz="16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3">
                                            <p:txEl>
                                              <p:pRg st="0" end="0"/>
                                            </p:txEl>
                                          </p:spTgt>
                                        </p:tgtEl>
                                        <p:attrNameLst>
                                          <p:attrName>style.visibility</p:attrName>
                                        </p:attrNameLst>
                                      </p:cBhvr>
                                      <p:to>
                                        <p:strVal val="visible"/>
                                      </p:to>
                                    </p:set>
                                    <p:anim calcmode="lin" valueType="num">
                                      <p:cBhvr additive="base">
                                        <p:cTn id="7" dur="500" fill="hold"/>
                                        <p:tgtEl>
                                          <p:spTgt spid="737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3">
                                            <p:txEl>
                                              <p:pRg st="2" end="2"/>
                                            </p:txEl>
                                          </p:spTgt>
                                        </p:tgtEl>
                                        <p:attrNameLst>
                                          <p:attrName>style.visibility</p:attrName>
                                        </p:attrNameLst>
                                      </p:cBhvr>
                                      <p:to>
                                        <p:strVal val="visible"/>
                                      </p:to>
                                    </p:set>
                                    <p:anim calcmode="lin" valueType="num">
                                      <p:cBhvr additive="base">
                                        <p:cTn id="13" dur="500" fill="hold"/>
                                        <p:tgtEl>
                                          <p:spTgt spid="7373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3">
                                            <p:txEl>
                                              <p:pRg st="4" end="4"/>
                                            </p:txEl>
                                          </p:spTgt>
                                        </p:tgtEl>
                                        <p:attrNameLst>
                                          <p:attrName>style.visibility</p:attrName>
                                        </p:attrNameLst>
                                      </p:cBhvr>
                                      <p:to>
                                        <p:strVal val="visible"/>
                                      </p:to>
                                    </p:set>
                                    <p:anim calcmode="lin" valueType="num">
                                      <p:cBhvr additive="base">
                                        <p:cTn id="19" dur="500" fill="hold"/>
                                        <p:tgtEl>
                                          <p:spTgt spid="7373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3733">
                                            <p:txEl>
                                              <p:pRg st="6" end="6"/>
                                            </p:txEl>
                                          </p:spTgt>
                                        </p:tgtEl>
                                        <p:attrNameLst>
                                          <p:attrName>style.visibility</p:attrName>
                                        </p:attrNameLst>
                                      </p:cBhvr>
                                      <p:to>
                                        <p:strVal val="visible"/>
                                      </p:to>
                                    </p:set>
                                    <p:anim calcmode="lin" valueType="num">
                                      <p:cBhvr additive="base">
                                        <p:cTn id="25" dur="500" fill="hold"/>
                                        <p:tgtEl>
                                          <p:spTgt spid="7373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733">
                                            <p:txEl>
                                              <p:pRg st="8" end="8"/>
                                            </p:txEl>
                                          </p:spTgt>
                                        </p:tgtEl>
                                        <p:attrNameLst>
                                          <p:attrName>style.visibility</p:attrName>
                                        </p:attrNameLst>
                                      </p:cBhvr>
                                      <p:to>
                                        <p:strVal val="visible"/>
                                      </p:to>
                                    </p:set>
                                    <p:anim calcmode="lin" valueType="num">
                                      <p:cBhvr additive="base">
                                        <p:cTn id="31" dur="500" fill="hold"/>
                                        <p:tgtEl>
                                          <p:spTgt spid="7373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73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3733">
                                            <p:txEl>
                                              <p:pRg st="10" end="10"/>
                                            </p:txEl>
                                          </p:spTgt>
                                        </p:tgtEl>
                                        <p:attrNameLst>
                                          <p:attrName>style.visibility</p:attrName>
                                        </p:attrNameLst>
                                      </p:cBhvr>
                                      <p:to>
                                        <p:strVal val="visible"/>
                                      </p:to>
                                    </p:set>
                                    <p:anim calcmode="lin" valueType="num">
                                      <p:cBhvr additive="base">
                                        <p:cTn id="37" dur="500" fill="hold"/>
                                        <p:tgtEl>
                                          <p:spTgt spid="7373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73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a:solidFill>
                  <a:srgbClr val="EA2027"/>
                </a:solidFill>
              </a:rPr>
              <a:t>The Prospect Call</a:t>
            </a:r>
          </a:p>
        </p:txBody>
      </p:sp>
      <p:sp>
        <p:nvSpPr>
          <p:cNvPr id="49155"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a:latin typeface="Century Gothic" pitchFamily="34" charset="0"/>
              </a:rPr>
              <a:t>The Process</a:t>
            </a:r>
          </a:p>
          <a:p>
            <a:pPr marL="342900" indent="-342900" eaLnBrk="0" hangingPunct="0">
              <a:spcBef>
                <a:spcPct val="20000"/>
              </a:spcBef>
              <a:buFont typeface="Arial" charset="0"/>
              <a:buNone/>
            </a:pPr>
            <a:endParaRPr lang="en-GB" sz="2400" dirty="0">
              <a:latin typeface="Century Gothic" pitchFamily="34" charset="0"/>
            </a:endParaRPr>
          </a:p>
          <a:p>
            <a:pPr marL="342900" indent="-342900" eaLnBrk="0" hangingPunct="0">
              <a:spcBef>
                <a:spcPct val="20000"/>
              </a:spcBef>
              <a:buFont typeface="Arial" charset="0"/>
              <a:buChar char="•"/>
            </a:pPr>
            <a:r>
              <a:rPr lang="en-GB" sz="1600" dirty="0">
                <a:latin typeface="Century Gothic" pitchFamily="34" charset="0"/>
              </a:rPr>
              <a:t>Use the line... “Now what I would like to do following that decision is to talk you through the next steps and the process for how this will work”... </a:t>
            </a:r>
          </a:p>
          <a:p>
            <a:pPr marL="342900" indent="-342900" eaLnBrk="0" hangingPunct="0">
              <a:spcBef>
                <a:spcPct val="20000"/>
              </a:spcBef>
              <a:buFont typeface="Arial" charset="0"/>
              <a:buChar char="•"/>
            </a:pPr>
            <a:r>
              <a:rPr lang="en-GB" sz="1600" dirty="0">
                <a:latin typeface="Century Gothic" pitchFamily="34" charset="0"/>
              </a:rPr>
              <a:t>What follows will be a series of ‘positive reinforcements’ designed to put the executive decision maker at ease and put them into a “YES” state of mind.</a:t>
            </a:r>
          </a:p>
          <a:p>
            <a:pPr marL="342900" indent="-342900" eaLnBrk="0" hangingPunct="0">
              <a:spcBef>
                <a:spcPct val="20000"/>
              </a:spcBef>
              <a:buFont typeface="Arial" charset="0"/>
              <a:buChar char="•"/>
            </a:pPr>
            <a:r>
              <a:rPr lang="en-GB" sz="1600" dirty="0">
                <a:latin typeface="Century Gothic" pitchFamily="34" charset="0"/>
              </a:rPr>
              <a:t>Subliminally your executive may have been thinking...”this sounds time consuming” or “we don’t have the resources to be involved with this”.  </a:t>
            </a:r>
          </a:p>
          <a:p>
            <a:pPr marL="342900" indent="-342900" eaLnBrk="0" hangingPunct="0">
              <a:spcBef>
                <a:spcPct val="20000"/>
              </a:spcBef>
              <a:buFont typeface="Arial" charset="0"/>
              <a:buChar char="•"/>
            </a:pPr>
            <a:r>
              <a:rPr lang="en-GB" sz="1600" dirty="0">
                <a:latin typeface="Century Gothic" pitchFamily="34" charset="0"/>
              </a:rPr>
              <a:t>The Process allows you to handle these objections before they arise and put your executive into a positive and relaxed state of mind.</a:t>
            </a:r>
          </a:p>
          <a:p>
            <a:pPr marL="342900" indent="-342900" eaLnBrk="0" hangingPunct="0">
              <a:spcBef>
                <a:spcPct val="20000"/>
              </a:spcBef>
              <a:buFont typeface="Arial" charset="0"/>
              <a:buChar char="•"/>
            </a:pPr>
            <a:r>
              <a:rPr lang="en-GB" sz="1600" dirty="0">
                <a:latin typeface="Century Gothic" pitchFamily="34" charset="0"/>
              </a:rPr>
              <a:t>E.g. – ‘A telephone interview at your convenience’, ‘No more than 30 to 45 minutes’, ‘a draft copy of the report written for your approval’.</a:t>
            </a:r>
          </a:p>
          <a:p>
            <a:pPr marL="342900" indent="-342900" eaLnBrk="0" hangingPunct="0">
              <a:spcBef>
                <a:spcPct val="20000"/>
              </a:spcBef>
              <a:buFont typeface="Arial" charset="0"/>
              <a:buChar char="•"/>
            </a:pPr>
            <a:r>
              <a:rPr lang="en-GB" sz="1600" dirty="0">
                <a:latin typeface="Century Gothic" pitchFamily="34" charset="0"/>
              </a:rPr>
              <a:t>Positive influence and behavioural change is an important part of any sales process. Use the delivery of your ‘positive reinforcements’ to create a positive state of “YES” over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5">
                                            <p:bg/>
                                          </p:spTgt>
                                        </p:tgtEl>
                                        <p:attrNameLst>
                                          <p:attrName>style.visibility</p:attrName>
                                        </p:attrNameLst>
                                      </p:cBhvr>
                                      <p:to>
                                        <p:strVal val="visible"/>
                                      </p:to>
                                    </p:set>
                                    <p:anim calcmode="lin" valueType="num">
                                      <p:cBhvr additive="base">
                                        <p:cTn id="7" dur="500" fill="hold"/>
                                        <p:tgtEl>
                                          <p:spTgt spid="4915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5">
                                            <p:txEl>
                                              <p:pRg st="0" end="0"/>
                                            </p:txEl>
                                          </p:spTgt>
                                        </p:tgtEl>
                                        <p:attrNameLst>
                                          <p:attrName>style.visibility</p:attrName>
                                        </p:attrNameLst>
                                      </p:cBhvr>
                                      <p:to>
                                        <p:strVal val="visible"/>
                                      </p:to>
                                    </p:set>
                                    <p:anim calcmode="lin" valueType="num">
                                      <p:cBhvr additive="base">
                                        <p:cTn id="13" dur="500" fill="hold"/>
                                        <p:tgtEl>
                                          <p:spTgt spid="4915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155">
                                            <p:txEl>
                                              <p:pRg st="2" end="2"/>
                                            </p:txEl>
                                          </p:spTgt>
                                        </p:tgtEl>
                                        <p:attrNameLst>
                                          <p:attrName>style.visibility</p:attrName>
                                        </p:attrNameLst>
                                      </p:cBhvr>
                                      <p:to>
                                        <p:strVal val="visible"/>
                                      </p:to>
                                    </p:set>
                                    <p:anim calcmode="lin" valueType="num">
                                      <p:cBhvr additive="base">
                                        <p:cTn id="19"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155">
                                            <p:txEl>
                                              <p:pRg st="3" end="3"/>
                                            </p:txEl>
                                          </p:spTgt>
                                        </p:tgtEl>
                                        <p:attrNameLst>
                                          <p:attrName>style.visibility</p:attrName>
                                        </p:attrNameLst>
                                      </p:cBhvr>
                                      <p:to>
                                        <p:strVal val="visible"/>
                                      </p:to>
                                    </p:set>
                                    <p:anim calcmode="lin" valueType="num">
                                      <p:cBhvr additive="base">
                                        <p:cTn id="25" dur="5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155">
                                            <p:txEl>
                                              <p:pRg st="4" end="4"/>
                                            </p:txEl>
                                          </p:spTgt>
                                        </p:tgtEl>
                                        <p:attrNameLst>
                                          <p:attrName>style.visibility</p:attrName>
                                        </p:attrNameLst>
                                      </p:cBhvr>
                                      <p:to>
                                        <p:strVal val="visible"/>
                                      </p:to>
                                    </p:set>
                                    <p:anim calcmode="lin" valueType="num">
                                      <p:cBhvr additive="base">
                                        <p:cTn id="31"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1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155">
                                            <p:txEl>
                                              <p:pRg st="5" end="5"/>
                                            </p:txEl>
                                          </p:spTgt>
                                        </p:tgtEl>
                                        <p:attrNameLst>
                                          <p:attrName>style.visibility</p:attrName>
                                        </p:attrNameLst>
                                      </p:cBhvr>
                                      <p:to>
                                        <p:strVal val="visible"/>
                                      </p:to>
                                    </p:set>
                                    <p:anim calcmode="lin" valueType="num">
                                      <p:cBhvr additive="base">
                                        <p:cTn id="37" dur="500" fill="hold"/>
                                        <p:tgtEl>
                                          <p:spTgt spid="491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1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155">
                                            <p:txEl>
                                              <p:pRg st="6" end="6"/>
                                            </p:txEl>
                                          </p:spTgt>
                                        </p:tgtEl>
                                        <p:attrNameLst>
                                          <p:attrName>style.visibility</p:attrName>
                                        </p:attrNameLst>
                                      </p:cBhvr>
                                      <p:to>
                                        <p:strVal val="visible"/>
                                      </p:to>
                                    </p:set>
                                    <p:anim calcmode="lin" valueType="num">
                                      <p:cBhvr additive="base">
                                        <p:cTn id="43" dur="500" fill="hold"/>
                                        <p:tgtEl>
                                          <p:spTgt spid="4915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91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155">
                                            <p:txEl>
                                              <p:pRg st="7" end="7"/>
                                            </p:txEl>
                                          </p:spTgt>
                                        </p:tgtEl>
                                        <p:attrNameLst>
                                          <p:attrName>style.visibility</p:attrName>
                                        </p:attrNameLst>
                                      </p:cBhvr>
                                      <p:to>
                                        <p:strVal val="visible"/>
                                      </p:to>
                                    </p:set>
                                    <p:anim calcmode="lin" valueType="num">
                                      <p:cBhvr additive="base">
                                        <p:cTn id="49" dur="500" fill="hold"/>
                                        <p:tgtEl>
                                          <p:spTgt spid="4915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15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dirty="0">
                <a:solidFill>
                  <a:srgbClr val="EA2027"/>
                </a:solidFill>
              </a:rPr>
              <a:t>The Prospect Call</a:t>
            </a:r>
          </a:p>
        </p:txBody>
      </p:sp>
      <p:sp>
        <p:nvSpPr>
          <p:cNvPr id="75781"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a:latin typeface="Century Gothic" pitchFamily="34" charset="0"/>
              </a:rPr>
              <a:t>The Marketing </a:t>
            </a:r>
            <a:r>
              <a:rPr lang="en-GB" sz="2400" dirty="0" smtClean="0">
                <a:latin typeface="Century Gothic" pitchFamily="34" charset="0"/>
              </a:rPr>
              <a:t>Pitch</a:t>
            </a:r>
            <a:endParaRPr lang="en-GB" sz="2400" dirty="0">
              <a:latin typeface="Century Gothic" pitchFamily="34" charset="0"/>
            </a:endParaRPr>
          </a:p>
          <a:p>
            <a:pPr marL="342900" indent="-342900">
              <a:spcBef>
                <a:spcPct val="20000"/>
              </a:spcBef>
              <a:buFont typeface="Arial" charset="0"/>
              <a:buChar char="•"/>
            </a:pPr>
            <a:endParaRPr lang="en-US" sz="1600" dirty="0" smtClean="0">
              <a:latin typeface="Century Gothic" pitchFamily="34" charset="0"/>
            </a:endParaRPr>
          </a:p>
          <a:p>
            <a:pPr marL="342900" indent="-342900">
              <a:spcBef>
                <a:spcPct val="20000"/>
              </a:spcBef>
              <a:buFont typeface="Arial" charset="0"/>
              <a:buChar char="•"/>
            </a:pPr>
            <a:r>
              <a:rPr lang="en-US" sz="1600" dirty="0" smtClean="0">
                <a:latin typeface="Century Gothic" pitchFamily="34" charset="0"/>
              </a:rPr>
              <a:t>If appropriate, direct the Executive to the DM2 website before delivering the following benefits:</a:t>
            </a:r>
          </a:p>
          <a:p>
            <a:pPr marL="342900" indent="-342900">
              <a:spcBef>
                <a:spcPct val="20000"/>
              </a:spcBef>
              <a:buFont typeface="Wingdings" pitchFamily="2" charset="2"/>
              <a:buChar char="q"/>
            </a:pPr>
            <a:r>
              <a:rPr lang="en-US" sz="1600" dirty="0" smtClean="0">
                <a:latin typeface="Century Gothic" pitchFamily="34" charset="0"/>
              </a:rPr>
              <a:t>Magazine </a:t>
            </a:r>
            <a:r>
              <a:rPr lang="en-US" sz="1600" dirty="0">
                <a:latin typeface="Century Gothic" pitchFamily="34" charset="0"/>
              </a:rPr>
              <a:t>coverage across 2 titles</a:t>
            </a:r>
          </a:p>
          <a:p>
            <a:pPr marL="342900" indent="-342900">
              <a:spcBef>
                <a:spcPct val="20000"/>
              </a:spcBef>
              <a:buFont typeface="Wingdings" pitchFamily="2" charset="2"/>
              <a:buChar char="q"/>
            </a:pPr>
            <a:r>
              <a:rPr lang="en-US" sz="1600" dirty="0">
                <a:latin typeface="Century Gothic" pitchFamily="34" charset="0"/>
              </a:rPr>
              <a:t>Website coverage across 2 websites for 12 months</a:t>
            </a:r>
          </a:p>
          <a:p>
            <a:pPr marL="342900" indent="-342900">
              <a:spcBef>
                <a:spcPct val="20000"/>
              </a:spcBef>
              <a:buFont typeface="Wingdings" pitchFamily="2" charset="2"/>
              <a:buChar char="q"/>
            </a:pPr>
            <a:r>
              <a:rPr lang="en-US" sz="1600" dirty="0">
                <a:latin typeface="Century Gothic" pitchFamily="34" charset="0"/>
              </a:rPr>
              <a:t>Written for search engine purposes and released to Google, Bing, Yahoo and all major search engines</a:t>
            </a:r>
          </a:p>
          <a:p>
            <a:pPr marL="342900" indent="-342900">
              <a:spcBef>
                <a:spcPct val="20000"/>
              </a:spcBef>
              <a:buFont typeface="Wingdings" pitchFamily="2" charset="2"/>
              <a:buChar char="q"/>
            </a:pPr>
            <a:r>
              <a:rPr lang="en-US" sz="1600" dirty="0">
                <a:latin typeface="Century Gothic" pitchFamily="34" charset="0"/>
              </a:rPr>
              <a:t>Customized digital brochure</a:t>
            </a:r>
          </a:p>
          <a:p>
            <a:pPr marL="342900" indent="-342900">
              <a:spcBef>
                <a:spcPct val="20000"/>
              </a:spcBef>
              <a:buFont typeface="Wingdings" pitchFamily="2" charset="2"/>
              <a:buChar char="q"/>
            </a:pPr>
            <a:r>
              <a:rPr lang="en-US" sz="1600" dirty="0">
                <a:latin typeface="Century Gothic" pitchFamily="34" charset="0"/>
              </a:rPr>
              <a:t>Interactive website plug In widget allowing their customers to share digital experience</a:t>
            </a:r>
          </a:p>
          <a:p>
            <a:pPr marL="342900" indent="-342900">
              <a:spcBef>
                <a:spcPct val="20000"/>
              </a:spcBef>
              <a:buFont typeface="Wingdings" pitchFamily="2" charset="2"/>
              <a:buChar char="q"/>
            </a:pPr>
            <a:r>
              <a:rPr lang="en-US" sz="1600" dirty="0">
                <a:latin typeface="Century Gothic" pitchFamily="34" charset="0"/>
              </a:rPr>
              <a:t>Connecting to the WDM press release network</a:t>
            </a:r>
          </a:p>
          <a:p>
            <a:pPr marL="342900" indent="-342900">
              <a:spcBef>
                <a:spcPct val="20000"/>
              </a:spcBef>
              <a:buFont typeface="Wingdings" pitchFamily="2" charset="2"/>
              <a:buChar char="q"/>
            </a:pPr>
            <a:r>
              <a:rPr lang="en-US" sz="1600" dirty="0">
                <a:latin typeface="Century Gothic" pitchFamily="34" charset="0"/>
              </a:rPr>
              <a:t>Promotion to the brand Facebook, Twitter and Linked In accounts</a:t>
            </a:r>
          </a:p>
          <a:p>
            <a:pPr marL="342900" indent="-342900">
              <a:spcBef>
                <a:spcPct val="20000"/>
              </a:spcBef>
              <a:buFont typeface="Wingdings" pitchFamily="2" charset="2"/>
              <a:buChar char="q"/>
            </a:pPr>
            <a:r>
              <a:rPr lang="en-US" sz="1600" dirty="0">
                <a:latin typeface="Century Gothic" pitchFamily="34" charset="0"/>
              </a:rPr>
              <a:t>Development or creation of new social media </a:t>
            </a:r>
            <a:r>
              <a:rPr lang="en-US" sz="1600" dirty="0" smtClean="0">
                <a:latin typeface="Century Gothic" pitchFamily="34" charset="0"/>
              </a:rPr>
              <a:t>pages</a:t>
            </a:r>
          </a:p>
          <a:p>
            <a:pPr marL="342900" indent="-342900">
              <a:spcBef>
                <a:spcPct val="20000"/>
              </a:spcBef>
              <a:buFont typeface="Arial" charset="0"/>
              <a:buChar char="•"/>
            </a:pPr>
            <a:r>
              <a:rPr lang="en-GB" sz="1600" dirty="0" smtClean="0">
                <a:latin typeface="Century Gothic" pitchFamily="34" charset="0"/>
              </a:rPr>
              <a:t>The key at this stage of the call is to be tuned in to the interests of your Executive. Are they interested in all points? Do they seem pushed for time?</a:t>
            </a:r>
            <a:endParaRPr lang="en-GB" sz="16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81">
                                            <p:txEl>
                                              <p:pRg st="0" end="0"/>
                                            </p:txEl>
                                          </p:spTgt>
                                        </p:tgtEl>
                                        <p:attrNameLst>
                                          <p:attrName>style.visibility</p:attrName>
                                        </p:attrNameLst>
                                      </p:cBhvr>
                                      <p:to>
                                        <p:strVal val="visible"/>
                                      </p:to>
                                    </p:set>
                                    <p:anim calcmode="lin" valueType="num">
                                      <p:cBhvr additive="base">
                                        <p:cTn id="7" dur="500" fill="hold"/>
                                        <p:tgtEl>
                                          <p:spTgt spid="757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81">
                                            <p:txEl>
                                              <p:pRg st="2" end="2"/>
                                            </p:txEl>
                                          </p:spTgt>
                                        </p:tgtEl>
                                        <p:attrNameLst>
                                          <p:attrName>style.visibility</p:attrName>
                                        </p:attrNameLst>
                                      </p:cBhvr>
                                      <p:to>
                                        <p:strVal val="visible"/>
                                      </p:to>
                                    </p:set>
                                    <p:anim calcmode="lin" valueType="num">
                                      <p:cBhvr additive="base">
                                        <p:cTn id="13" dur="500" fill="hold"/>
                                        <p:tgtEl>
                                          <p:spTgt spid="7578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81">
                                            <p:txEl>
                                              <p:pRg st="3" end="3"/>
                                            </p:txEl>
                                          </p:spTgt>
                                        </p:tgtEl>
                                        <p:attrNameLst>
                                          <p:attrName>style.visibility</p:attrName>
                                        </p:attrNameLst>
                                      </p:cBhvr>
                                      <p:to>
                                        <p:strVal val="visible"/>
                                      </p:to>
                                    </p:set>
                                    <p:anim calcmode="lin" valueType="num">
                                      <p:cBhvr additive="base">
                                        <p:cTn id="19" dur="500" fill="hold"/>
                                        <p:tgtEl>
                                          <p:spTgt spid="7578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81">
                                            <p:txEl>
                                              <p:pRg st="4" end="4"/>
                                            </p:txEl>
                                          </p:spTgt>
                                        </p:tgtEl>
                                        <p:attrNameLst>
                                          <p:attrName>style.visibility</p:attrName>
                                        </p:attrNameLst>
                                      </p:cBhvr>
                                      <p:to>
                                        <p:strVal val="visible"/>
                                      </p:to>
                                    </p:set>
                                    <p:anim calcmode="lin" valueType="num">
                                      <p:cBhvr additive="base">
                                        <p:cTn id="25" dur="500" fill="hold"/>
                                        <p:tgtEl>
                                          <p:spTgt spid="7578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5781">
                                            <p:txEl>
                                              <p:pRg st="5" end="5"/>
                                            </p:txEl>
                                          </p:spTgt>
                                        </p:tgtEl>
                                        <p:attrNameLst>
                                          <p:attrName>style.visibility</p:attrName>
                                        </p:attrNameLst>
                                      </p:cBhvr>
                                      <p:to>
                                        <p:strVal val="visible"/>
                                      </p:to>
                                    </p:set>
                                    <p:anim calcmode="lin" valueType="num">
                                      <p:cBhvr additive="base">
                                        <p:cTn id="31" dur="500" fill="hold"/>
                                        <p:tgtEl>
                                          <p:spTgt spid="7578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8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781">
                                            <p:txEl>
                                              <p:pRg st="6" end="6"/>
                                            </p:txEl>
                                          </p:spTgt>
                                        </p:tgtEl>
                                        <p:attrNameLst>
                                          <p:attrName>style.visibility</p:attrName>
                                        </p:attrNameLst>
                                      </p:cBhvr>
                                      <p:to>
                                        <p:strVal val="visible"/>
                                      </p:to>
                                    </p:set>
                                    <p:anim calcmode="lin" valueType="num">
                                      <p:cBhvr additive="base">
                                        <p:cTn id="37" dur="500" fill="hold"/>
                                        <p:tgtEl>
                                          <p:spTgt spid="7578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8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5781">
                                            <p:txEl>
                                              <p:pRg st="7" end="7"/>
                                            </p:txEl>
                                          </p:spTgt>
                                        </p:tgtEl>
                                        <p:attrNameLst>
                                          <p:attrName>style.visibility</p:attrName>
                                        </p:attrNameLst>
                                      </p:cBhvr>
                                      <p:to>
                                        <p:strVal val="visible"/>
                                      </p:to>
                                    </p:set>
                                    <p:anim calcmode="lin" valueType="num">
                                      <p:cBhvr additive="base">
                                        <p:cTn id="43" dur="500" fill="hold"/>
                                        <p:tgtEl>
                                          <p:spTgt spid="7578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578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5781">
                                            <p:txEl>
                                              <p:pRg st="8" end="8"/>
                                            </p:txEl>
                                          </p:spTgt>
                                        </p:tgtEl>
                                        <p:attrNameLst>
                                          <p:attrName>style.visibility</p:attrName>
                                        </p:attrNameLst>
                                      </p:cBhvr>
                                      <p:to>
                                        <p:strVal val="visible"/>
                                      </p:to>
                                    </p:set>
                                    <p:anim calcmode="lin" valueType="num">
                                      <p:cBhvr additive="base">
                                        <p:cTn id="49" dur="500" fill="hold"/>
                                        <p:tgtEl>
                                          <p:spTgt spid="7578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578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5781">
                                            <p:txEl>
                                              <p:pRg st="9" end="9"/>
                                            </p:txEl>
                                          </p:spTgt>
                                        </p:tgtEl>
                                        <p:attrNameLst>
                                          <p:attrName>style.visibility</p:attrName>
                                        </p:attrNameLst>
                                      </p:cBhvr>
                                      <p:to>
                                        <p:strVal val="visible"/>
                                      </p:to>
                                    </p:set>
                                    <p:anim calcmode="lin" valueType="num">
                                      <p:cBhvr additive="base">
                                        <p:cTn id="55" dur="500" fill="hold"/>
                                        <p:tgtEl>
                                          <p:spTgt spid="75781">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578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5781">
                                            <p:txEl>
                                              <p:pRg st="10" end="10"/>
                                            </p:txEl>
                                          </p:spTgt>
                                        </p:tgtEl>
                                        <p:attrNameLst>
                                          <p:attrName>style.visibility</p:attrName>
                                        </p:attrNameLst>
                                      </p:cBhvr>
                                      <p:to>
                                        <p:strVal val="visible"/>
                                      </p:to>
                                    </p:set>
                                    <p:anim calcmode="lin" valueType="num">
                                      <p:cBhvr additive="base">
                                        <p:cTn id="61" dur="500" fill="hold"/>
                                        <p:tgtEl>
                                          <p:spTgt spid="75781">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578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5781">
                                            <p:txEl>
                                              <p:pRg st="11" end="11"/>
                                            </p:txEl>
                                          </p:spTgt>
                                        </p:tgtEl>
                                        <p:attrNameLst>
                                          <p:attrName>style.visibility</p:attrName>
                                        </p:attrNameLst>
                                      </p:cBhvr>
                                      <p:to>
                                        <p:strVal val="visible"/>
                                      </p:to>
                                    </p:set>
                                    <p:anim calcmode="lin" valueType="num">
                                      <p:cBhvr additive="base">
                                        <p:cTn id="67" dur="500" fill="hold"/>
                                        <p:tgtEl>
                                          <p:spTgt spid="75781">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578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dirty="0">
                <a:solidFill>
                  <a:srgbClr val="EA2027"/>
                </a:solidFill>
              </a:rPr>
              <a:t>The Prospect Call</a:t>
            </a:r>
          </a:p>
        </p:txBody>
      </p:sp>
      <p:sp>
        <p:nvSpPr>
          <p:cNvPr id="76805" name="Content Placeholder 2"/>
          <p:cNvSpPr>
            <a:spLocks/>
          </p:cNvSpPr>
          <p:nvPr/>
        </p:nvSpPr>
        <p:spPr bwMode="auto">
          <a:xfrm>
            <a:off x="457200" y="1217613"/>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a:latin typeface="Century Gothic" pitchFamily="34" charset="0"/>
              </a:rPr>
              <a:t>Supplier Close</a:t>
            </a:r>
          </a:p>
          <a:p>
            <a:pPr marL="342900" indent="-342900" eaLnBrk="0" hangingPunct="0">
              <a:spcBef>
                <a:spcPct val="20000"/>
              </a:spcBef>
              <a:buFont typeface="Arial" charset="0"/>
              <a:buNone/>
            </a:pPr>
            <a:endParaRPr lang="en-GB" sz="1600" dirty="0">
              <a:latin typeface="Century Gothic" pitchFamily="34" charset="0"/>
            </a:endParaRPr>
          </a:p>
          <a:p>
            <a:pPr marL="342900" indent="-342900">
              <a:spcBef>
                <a:spcPct val="20000"/>
              </a:spcBef>
              <a:buFont typeface="Arial" charset="0"/>
              <a:buChar char="•"/>
            </a:pPr>
            <a:r>
              <a:rPr lang="en-US" sz="1600" dirty="0" smtClean="0">
                <a:latin typeface="Century Gothic" pitchFamily="34" charset="0"/>
              </a:rPr>
              <a:t>Deliver the caveat of the process based on ‘no cost’ and size and scale of the proposal</a:t>
            </a: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What we ask is that we can have permission to invite major vendors to participate with an advertisement</a:t>
            </a:r>
          </a:p>
          <a:p>
            <a:pPr marL="342900" indent="-342900">
              <a:spcBef>
                <a:spcPct val="20000"/>
              </a:spcBef>
              <a:buFont typeface="Arial" charset="0"/>
              <a:buChar char="•"/>
            </a:pPr>
            <a:r>
              <a:rPr lang="en-US" sz="1600" dirty="0">
                <a:latin typeface="Century Gothic" pitchFamily="34" charset="0"/>
              </a:rPr>
              <a:t>Vendors often eager to be seen as a key business partner and share exposure</a:t>
            </a:r>
          </a:p>
          <a:p>
            <a:pPr marL="342900" indent="-342900">
              <a:spcBef>
                <a:spcPct val="20000"/>
              </a:spcBef>
              <a:buFont typeface="Arial" charset="0"/>
              <a:buChar char="•"/>
            </a:pPr>
            <a:r>
              <a:rPr lang="en-US" sz="1600" dirty="0">
                <a:latin typeface="Century Gothic" pitchFamily="34" charset="0"/>
              </a:rPr>
              <a:t>Low </a:t>
            </a:r>
            <a:r>
              <a:rPr lang="en-US" sz="1600" dirty="0" smtClean="0">
                <a:latin typeface="Century Gothic" pitchFamily="34" charset="0"/>
              </a:rPr>
              <a:t>key, professional </a:t>
            </a:r>
            <a:r>
              <a:rPr lang="en-US" sz="1600" dirty="0">
                <a:latin typeface="Century Gothic" pitchFamily="34" charset="0"/>
              </a:rPr>
              <a:t>approach and </a:t>
            </a:r>
            <a:r>
              <a:rPr lang="en-US" sz="1600" dirty="0" smtClean="0">
                <a:latin typeface="Century Gothic" pitchFamily="34" charset="0"/>
              </a:rPr>
              <a:t>WDM Group </a:t>
            </a:r>
            <a:r>
              <a:rPr lang="en-US" sz="1600" dirty="0">
                <a:latin typeface="Century Gothic" pitchFamily="34" charset="0"/>
              </a:rPr>
              <a:t>never goes in cold</a:t>
            </a:r>
          </a:p>
          <a:p>
            <a:pPr marL="342900" indent="-342900">
              <a:spcBef>
                <a:spcPct val="20000"/>
              </a:spcBef>
              <a:buFont typeface="Arial" charset="0"/>
              <a:buChar char="•"/>
            </a:pPr>
            <a:r>
              <a:rPr lang="en-US" sz="1600" dirty="0" smtClean="0">
                <a:latin typeface="Century Gothic" pitchFamily="34" charset="0"/>
              </a:rPr>
              <a:t>Introduce standard issue ‘endorsement letter’ for invitations - </a:t>
            </a:r>
            <a:r>
              <a:rPr lang="en-US" sz="1600" dirty="0">
                <a:latin typeface="Century Gothic" pitchFamily="34" charset="0"/>
              </a:rPr>
              <a:t>clerically handled by </a:t>
            </a:r>
            <a:r>
              <a:rPr lang="en-US" sz="1600" dirty="0" smtClean="0">
                <a:latin typeface="Century Gothic" pitchFamily="34" charset="0"/>
              </a:rPr>
              <a:t>WDM Group</a:t>
            </a: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Invites sent out with media kits and followed up by projects team – yes is good, no is fine</a:t>
            </a:r>
          </a:p>
          <a:p>
            <a:pPr marL="342900" indent="-342900">
              <a:spcBef>
                <a:spcPct val="20000"/>
              </a:spcBef>
              <a:buFont typeface="Arial" charset="0"/>
              <a:buChar char="•"/>
            </a:pPr>
            <a:r>
              <a:rPr lang="en-US" sz="1600" dirty="0">
                <a:latin typeface="Century Gothic" pitchFamily="34" charset="0"/>
              </a:rPr>
              <a:t>Email detailed confirmation along </a:t>
            </a:r>
            <a:r>
              <a:rPr lang="en-US" sz="1600" dirty="0" smtClean="0">
                <a:latin typeface="Century Gothic" pitchFamily="34" charset="0"/>
              </a:rPr>
              <a:t>with example of standard endorsement letter for their approval</a:t>
            </a:r>
          </a:p>
          <a:p>
            <a:pPr marL="342900" indent="-342900">
              <a:spcBef>
                <a:spcPct val="20000"/>
              </a:spcBef>
              <a:buFont typeface="Arial" charset="0"/>
              <a:buChar char="•"/>
            </a:pPr>
            <a:r>
              <a:rPr lang="en-US" sz="1600" dirty="0" smtClean="0">
                <a:latin typeface="Century Gothic" pitchFamily="34" charset="0"/>
              </a:rPr>
              <a:t>Obtain details of company buyer or purchasing manager with permission to contact and discuss vendor details</a:t>
            </a:r>
          </a:p>
          <a:p>
            <a:pPr marL="342900" indent="-342900">
              <a:spcBef>
                <a:spcPct val="20000"/>
              </a:spcBef>
              <a:buFont typeface="Arial" charset="0"/>
              <a:buChar char="•"/>
            </a:pPr>
            <a:r>
              <a:rPr lang="en-US" sz="1600" dirty="0" smtClean="0">
                <a:latin typeface="Century Gothic" pitchFamily="34" charset="0"/>
              </a:rPr>
              <a:t>Set deadlines and manage expectations of next steps</a:t>
            </a:r>
            <a:endParaRPr lang="en-US" sz="1600" dirty="0">
              <a:latin typeface="Century Gothic" pitchFamily="34" charset="0"/>
            </a:endParaRPr>
          </a:p>
          <a:p>
            <a:pPr marL="342900" indent="-342900" eaLnBrk="0" hangingPunct="0">
              <a:spcBef>
                <a:spcPct val="20000"/>
              </a:spcBef>
              <a:buFont typeface="Arial" charset="0"/>
              <a:buNone/>
            </a:pPr>
            <a:endParaRPr lang="en-GB" sz="16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anim calcmode="lin" valueType="num">
                                      <p:cBhvr additive="base">
                                        <p:cTn id="7" dur="500" fill="hold"/>
                                        <p:tgtEl>
                                          <p:spTgt spid="7680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8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805">
                                            <p:txEl>
                                              <p:pRg st="2" end="2"/>
                                            </p:txEl>
                                          </p:spTgt>
                                        </p:tgtEl>
                                        <p:attrNameLst>
                                          <p:attrName>style.visibility</p:attrName>
                                        </p:attrNameLst>
                                      </p:cBhvr>
                                      <p:to>
                                        <p:strVal val="visible"/>
                                      </p:to>
                                    </p:set>
                                    <p:anim calcmode="lin" valueType="num">
                                      <p:cBhvr additive="base">
                                        <p:cTn id="13" dur="500" fill="hold"/>
                                        <p:tgtEl>
                                          <p:spTgt spid="7680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8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6805">
                                            <p:txEl>
                                              <p:pRg st="3" end="3"/>
                                            </p:txEl>
                                          </p:spTgt>
                                        </p:tgtEl>
                                        <p:attrNameLst>
                                          <p:attrName>style.visibility</p:attrName>
                                        </p:attrNameLst>
                                      </p:cBhvr>
                                      <p:to>
                                        <p:strVal val="visible"/>
                                      </p:to>
                                    </p:set>
                                    <p:anim calcmode="lin" valueType="num">
                                      <p:cBhvr additive="base">
                                        <p:cTn id="19" dur="500" fill="hold"/>
                                        <p:tgtEl>
                                          <p:spTgt spid="7680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6805">
                                            <p:txEl>
                                              <p:pRg st="4" end="4"/>
                                            </p:txEl>
                                          </p:spTgt>
                                        </p:tgtEl>
                                        <p:attrNameLst>
                                          <p:attrName>style.visibility</p:attrName>
                                        </p:attrNameLst>
                                      </p:cBhvr>
                                      <p:to>
                                        <p:strVal val="visible"/>
                                      </p:to>
                                    </p:set>
                                    <p:anim calcmode="lin" valueType="num">
                                      <p:cBhvr additive="base">
                                        <p:cTn id="25" dur="500" fill="hold"/>
                                        <p:tgtEl>
                                          <p:spTgt spid="7680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680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805">
                                            <p:txEl>
                                              <p:pRg st="5" end="5"/>
                                            </p:txEl>
                                          </p:spTgt>
                                        </p:tgtEl>
                                        <p:attrNameLst>
                                          <p:attrName>style.visibility</p:attrName>
                                        </p:attrNameLst>
                                      </p:cBhvr>
                                      <p:to>
                                        <p:strVal val="visible"/>
                                      </p:to>
                                    </p:set>
                                    <p:anim calcmode="lin" valueType="num">
                                      <p:cBhvr additive="base">
                                        <p:cTn id="31" dur="500" fill="hold"/>
                                        <p:tgtEl>
                                          <p:spTgt spid="7680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680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6805">
                                            <p:txEl>
                                              <p:pRg st="6" end="6"/>
                                            </p:txEl>
                                          </p:spTgt>
                                        </p:tgtEl>
                                        <p:attrNameLst>
                                          <p:attrName>style.visibility</p:attrName>
                                        </p:attrNameLst>
                                      </p:cBhvr>
                                      <p:to>
                                        <p:strVal val="visible"/>
                                      </p:to>
                                    </p:set>
                                    <p:anim calcmode="lin" valueType="num">
                                      <p:cBhvr additive="base">
                                        <p:cTn id="37" dur="500" fill="hold"/>
                                        <p:tgtEl>
                                          <p:spTgt spid="7680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680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6805">
                                            <p:txEl>
                                              <p:pRg st="7" end="7"/>
                                            </p:txEl>
                                          </p:spTgt>
                                        </p:tgtEl>
                                        <p:attrNameLst>
                                          <p:attrName>style.visibility</p:attrName>
                                        </p:attrNameLst>
                                      </p:cBhvr>
                                      <p:to>
                                        <p:strVal val="visible"/>
                                      </p:to>
                                    </p:set>
                                    <p:anim calcmode="lin" valueType="num">
                                      <p:cBhvr additive="base">
                                        <p:cTn id="43" dur="500" fill="hold"/>
                                        <p:tgtEl>
                                          <p:spTgt spid="7680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680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6805">
                                            <p:txEl>
                                              <p:pRg st="8" end="8"/>
                                            </p:txEl>
                                          </p:spTgt>
                                        </p:tgtEl>
                                        <p:attrNameLst>
                                          <p:attrName>style.visibility</p:attrName>
                                        </p:attrNameLst>
                                      </p:cBhvr>
                                      <p:to>
                                        <p:strVal val="visible"/>
                                      </p:to>
                                    </p:set>
                                    <p:anim calcmode="lin" valueType="num">
                                      <p:cBhvr additive="base">
                                        <p:cTn id="49" dur="500" fill="hold"/>
                                        <p:tgtEl>
                                          <p:spTgt spid="7680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680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6805">
                                            <p:txEl>
                                              <p:pRg st="9" end="9"/>
                                            </p:txEl>
                                          </p:spTgt>
                                        </p:tgtEl>
                                        <p:attrNameLst>
                                          <p:attrName>style.visibility</p:attrName>
                                        </p:attrNameLst>
                                      </p:cBhvr>
                                      <p:to>
                                        <p:strVal val="visible"/>
                                      </p:to>
                                    </p:set>
                                    <p:anim calcmode="lin" valueType="num">
                                      <p:cBhvr additive="base">
                                        <p:cTn id="55" dur="500" fill="hold"/>
                                        <p:tgtEl>
                                          <p:spTgt spid="7680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680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6805">
                                            <p:txEl>
                                              <p:pRg st="10" end="10"/>
                                            </p:txEl>
                                          </p:spTgt>
                                        </p:tgtEl>
                                        <p:attrNameLst>
                                          <p:attrName>style.visibility</p:attrName>
                                        </p:attrNameLst>
                                      </p:cBhvr>
                                      <p:to>
                                        <p:strVal val="visible"/>
                                      </p:to>
                                    </p:set>
                                    <p:anim calcmode="lin" valueType="num">
                                      <p:cBhvr additive="base">
                                        <p:cTn id="61" dur="500" fill="hold"/>
                                        <p:tgtEl>
                                          <p:spTgt spid="76805">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680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GB" sz="2400" dirty="0" smtClean="0">
                <a:solidFill>
                  <a:schemeClr val="tx1"/>
                </a:solidFill>
                <a:latin typeface="Century Gothic" pitchFamily="34" charset="0"/>
              </a:rPr>
              <a:t>Keeping the Action</a:t>
            </a:r>
          </a:p>
          <a:p>
            <a:pPr marL="0" indent="0">
              <a:buNone/>
            </a:pPr>
            <a:endParaRPr lang="en-GB" sz="1600" dirty="0">
              <a:solidFill>
                <a:schemeClr val="tx1"/>
              </a:solidFill>
              <a:latin typeface="Century Gothic" pitchFamily="34" charset="0"/>
            </a:endParaRPr>
          </a:p>
          <a:p>
            <a:r>
              <a:rPr lang="en-GB" sz="1600" dirty="0" smtClean="0">
                <a:solidFill>
                  <a:schemeClr val="tx1"/>
                </a:solidFill>
                <a:latin typeface="Century Gothic" pitchFamily="34" charset="0"/>
              </a:rPr>
              <a:t>Typically we can expect 1 of 3 possible results at the end of the Supplier Close</a:t>
            </a:r>
          </a:p>
          <a:p>
            <a:r>
              <a:rPr lang="en-GB" sz="1600" dirty="0" smtClean="0">
                <a:solidFill>
                  <a:schemeClr val="tx1"/>
                </a:solidFill>
                <a:latin typeface="Century Gothic" pitchFamily="34" charset="0"/>
              </a:rPr>
              <a:t>Based on the reaction of the Executive to your proposal, handling the end of the call in the right way and keeping the action is essential</a:t>
            </a:r>
          </a:p>
          <a:p>
            <a:r>
              <a:rPr lang="en-GB" sz="1600" dirty="0" smtClean="0">
                <a:solidFill>
                  <a:schemeClr val="tx1"/>
                </a:solidFill>
                <a:latin typeface="Century Gothic" pitchFamily="34" charset="0"/>
              </a:rPr>
              <a:t>A P1 is the name given to a positive response where the Executive agrees to your proposal, use of the standard invite letter and contact with his buyer</a:t>
            </a:r>
          </a:p>
          <a:p>
            <a:pPr>
              <a:buFont typeface="Wingdings" pitchFamily="2" charset="2"/>
              <a:buChar char="q"/>
            </a:pPr>
            <a:r>
              <a:rPr lang="en-GB" sz="1600" dirty="0" smtClean="0">
                <a:solidFill>
                  <a:schemeClr val="tx1"/>
                </a:solidFill>
                <a:latin typeface="Century Gothic" pitchFamily="34" charset="0"/>
              </a:rPr>
              <a:t>End a P1 with a deadline for receiving the companies letterhead and Executive signature – 24 hours or sooner</a:t>
            </a:r>
          </a:p>
          <a:p>
            <a:pPr>
              <a:buFont typeface="Wingdings" pitchFamily="2" charset="2"/>
              <a:buChar char="q"/>
            </a:pPr>
            <a:r>
              <a:rPr lang="en-GB" sz="1600" dirty="0" smtClean="0">
                <a:solidFill>
                  <a:schemeClr val="tx1"/>
                </a:solidFill>
                <a:latin typeface="Century Gothic" pitchFamily="34" charset="0"/>
              </a:rPr>
              <a:t>Take contact details for a PM/Buyer and explain process for list delivery – 48 hours or sooner</a:t>
            </a:r>
          </a:p>
          <a:p>
            <a:pPr>
              <a:buFont typeface="Arial" pitchFamily="34" charset="0"/>
              <a:buChar char="•"/>
            </a:pPr>
            <a:r>
              <a:rPr lang="en-GB" sz="1600" dirty="0" smtClean="0">
                <a:solidFill>
                  <a:schemeClr val="tx1"/>
                </a:solidFill>
                <a:latin typeface="Century Gothic" pitchFamily="34" charset="0"/>
              </a:rPr>
              <a:t>A P2 is still a positive response but typically sees the Executive request to deliver the list themselves – This can be handled as an objection</a:t>
            </a:r>
          </a:p>
          <a:p>
            <a:pPr>
              <a:buFont typeface="Wingdings" pitchFamily="2" charset="2"/>
              <a:buChar char="q"/>
            </a:pPr>
            <a:r>
              <a:rPr lang="en-GB" sz="1600" dirty="0" smtClean="0">
                <a:solidFill>
                  <a:schemeClr val="tx1"/>
                </a:solidFill>
                <a:latin typeface="Century Gothic" pitchFamily="34" charset="0"/>
              </a:rPr>
              <a:t>Explain reasons for dealing with PM/Buyer as less time consuming for the Executive as well as a more thorough approach to highlighting key vendors</a:t>
            </a:r>
          </a:p>
          <a:p>
            <a:pPr>
              <a:buFont typeface="Wingdings" pitchFamily="2" charset="2"/>
              <a:buChar char="q"/>
            </a:pPr>
            <a:r>
              <a:rPr lang="en-GB" sz="1600" dirty="0" smtClean="0">
                <a:solidFill>
                  <a:schemeClr val="tx1"/>
                </a:solidFill>
                <a:latin typeface="Century Gothic" pitchFamily="34" charset="0"/>
              </a:rPr>
              <a:t>Attempt to ‘Flip’ P2’s into P1’s by handling objections on time/deadlines/workload etc…</a:t>
            </a:r>
          </a:p>
          <a:p>
            <a:pPr>
              <a:buFont typeface="Arial" pitchFamily="34" charset="0"/>
              <a:buChar char="•"/>
            </a:pPr>
            <a:endParaRPr lang="en-GB" sz="1600" dirty="0" smtClean="0">
              <a:solidFill>
                <a:schemeClr val="tx1"/>
              </a:solidFill>
              <a:latin typeface="Century Gothic" pitchFamily="34" charset="0"/>
            </a:endParaRPr>
          </a:p>
          <a:p>
            <a:pPr marL="0" indent="0">
              <a:buNone/>
            </a:pPr>
            <a:endParaRPr lang="en-GB" sz="2400" dirty="0">
              <a:solidFill>
                <a:schemeClr val="tx1"/>
              </a:solidFill>
              <a:latin typeface="Century Gothic" pitchFamily="34" charset="0"/>
            </a:endParaRPr>
          </a:p>
          <a:p>
            <a:endParaRPr lang="en-US" sz="1600" dirty="0">
              <a:latin typeface="Century Gothic" pitchFamily="34" charset="0"/>
            </a:endParaRPr>
          </a:p>
        </p:txBody>
      </p:sp>
      <p:sp>
        <p:nvSpPr>
          <p:cNvPr id="3" name="Content Placeholder 2"/>
          <p:cNvSpPr>
            <a:spLocks noGrp="1"/>
          </p:cNvSpPr>
          <p:nvPr>
            <p:ph idx="10"/>
          </p:nvPr>
        </p:nvSpPr>
        <p:spPr/>
        <p:txBody>
          <a:bodyPr/>
          <a:lstStyle/>
          <a:p>
            <a:pPr algn="ctr"/>
            <a:r>
              <a:rPr lang="en-US" dirty="0" smtClean="0">
                <a:solidFill>
                  <a:srgbClr val="FF0000"/>
                </a:solidFill>
              </a:rPr>
              <a:t>The Prospect Call</a:t>
            </a:r>
            <a:endParaRPr lang="en-US" dirty="0">
              <a:solidFill>
                <a:srgbClr val="FF0000"/>
              </a:solidFill>
            </a:endParaRPr>
          </a:p>
        </p:txBody>
      </p:sp>
    </p:spTree>
    <p:extLst>
      <p:ext uri="{BB962C8B-B14F-4D97-AF65-F5344CB8AC3E}">
        <p14:creationId xmlns:p14="http://schemas.microsoft.com/office/powerpoint/2010/main" val="332988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smtClean="0">
                <a:solidFill>
                  <a:schemeClr val="tx1"/>
                </a:solidFill>
                <a:latin typeface="Century Gothic" pitchFamily="34" charset="0"/>
              </a:rPr>
              <a:t>Objection Handling</a:t>
            </a:r>
          </a:p>
          <a:p>
            <a:pPr marL="0" indent="0">
              <a:buNone/>
            </a:pPr>
            <a:endParaRPr lang="en-US" sz="1600" dirty="0">
              <a:solidFill>
                <a:schemeClr val="tx1"/>
              </a:solidFill>
              <a:latin typeface="Century Gothic" pitchFamily="34" charset="0"/>
            </a:endParaRPr>
          </a:p>
          <a:p>
            <a:r>
              <a:rPr lang="en-US" sz="1600" dirty="0" smtClean="0">
                <a:solidFill>
                  <a:schemeClr val="tx1"/>
                </a:solidFill>
                <a:latin typeface="Century Gothic" pitchFamily="34" charset="0"/>
              </a:rPr>
              <a:t>Occasionally the Supplier Close will be less successful and  the Executive will question the vendor model or decline the opportunity – P3</a:t>
            </a:r>
          </a:p>
          <a:p>
            <a:r>
              <a:rPr lang="en-US" sz="1600" dirty="0" smtClean="0">
                <a:solidFill>
                  <a:schemeClr val="tx1"/>
                </a:solidFill>
                <a:latin typeface="Century Gothic" pitchFamily="34" charset="0"/>
              </a:rPr>
              <a:t>In this instance we attempt to immediately overcome the Executives objections</a:t>
            </a:r>
          </a:p>
          <a:p>
            <a:pPr>
              <a:buFont typeface="Wingdings" pitchFamily="2" charset="2"/>
              <a:buChar char="q"/>
            </a:pPr>
            <a:r>
              <a:rPr lang="en-US" sz="1600" dirty="0" smtClean="0">
                <a:solidFill>
                  <a:schemeClr val="tx1"/>
                </a:solidFill>
                <a:latin typeface="Century Gothic" pitchFamily="34" charset="0"/>
              </a:rPr>
              <a:t>First understand the objection – what are their concerns/issues?</a:t>
            </a:r>
          </a:p>
          <a:p>
            <a:pPr>
              <a:buFont typeface="Wingdings" pitchFamily="2" charset="2"/>
              <a:buChar char="q"/>
            </a:pPr>
            <a:r>
              <a:rPr lang="en-US" sz="1600" dirty="0" smtClean="0">
                <a:solidFill>
                  <a:schemeClr val="tx1"/>
                </a:solidFill>
                <a:latin typeface="Century Gothic" pitchFamily="34" charset="0"/>
              </a:rPr>
              <a:t>Take a strategic approach to handling these issues, repeat the objection back to them offering a solution</a:t>
            </a:r>
          </a:p>
          <a:p>
            <a:pPr>
              <a:buFont typeface="Wingdings" pitchFamily="2" charset="2"/>
              <a:buChar char="q"/>
            </a:pPr>
            <a:r>
              <a:rPr lang="en-US" sz="1600" dirty="0" smtClean="0">
                <a:solidFill>
                  <a:schemeClr val="tx1"/>
                </a:solidFill>
                <a:latin typeface="Century Gothic" pitchFamily="34" charset="0"/>
              </a:rPr>
              <a:t>Empathize – Feel, Felt, Found is a great technique for this </a:t>
            </a:r>
            <a:r>
              <a:rPr lang="en-US" sz="1600" dirty="0" err="1" smtClean="0">
                <a:solidFill>
                  <a:schemeClr val="tx1"/>
                </a:solidFill>
                <a:latin typeface="Century Gothic" pitchFamily="34" charset="0"/>
              </a:rPr>
              <a:t>e.g</a:t>
            </a:r>
            <a:r>
              <a:rPr lang="en-US" sz="1600" dirty="0" smtClean="0">
                <a:solidFill>
                  <a:schemeClr val="tx1"/>
                </a:solidFill>
                <a:latin typeface="Century Gothic" pitchFamily="34" charset="0"/>
              </a:rPr>
              <a:t> “I understand how you feel, others have felt the same way, what they found”</a:t>
            </a:r>
          </a:p>
          <a:p>
            <a:pPr>
              <a:buFont typeface="Wingdings" pitchFamily="2" charset="2"/>
              <a:buChar char="q"/>
            </a:pPr>
            <a:r>
              <a:rPr lang="en-US" sz="1600" dirty="0" smtClean="0">
                <a:solidFill>
                  <a:schemeClr val="tx1"/>
                </a:solidFill>
                <a:latin typeface="Century Gothic" pitchFamily="34" charset="0"/>
              </a:rPr>
              <a:t>Offer examples of previous reports and brochures from within their sector – Chose successful projects with ample advertising and demonstrate the completed article</a:t>
            </a:r>
          </a:p>
          <a:p>
            <a:pPr>
              <a:buFont typeface="Wingdings" pitchFamily="2" charset="2"/>
              <a:buChar char="q"/>
            </a:pPr>
            <a:r>
              <a:rPr lang="en-US" sz="1600" dirty="0" smtClean="0">
                <a:solidFill>
                  <a:schemeClr val="tx1"/>
                </a:solidFill>
                <a:latin typeface="Century Gothic" pitchFamily="34" charset="0"/>
              </a:rPr>
              <a:t>Offer testimonials as an example of our best practice within the industry</a:t>
            </a:r>
          </a:p>
          <a:p>
            <a:pPr>
              <a:buFont typeface="Wingdings" pitchFamily="2" charset="2"/>
              <a:buChar char="q"/>
            </a:pPr>
            <a:endParaRPr lang="en-US" sz="1600" dirty="0" smtClean="0">
              <a:solidFill>
                <a:schemeClr val="tx1"/>
              </a:solidFill>
              <a:latin typeface="Century Gothic" pitchFamily="34" charset="0"/>
            </a:endParaRPr>
          </a:p>
          <a:p>
            <a:pPr>
              <a:buFont typeface="Wingdings" pitchFamily="2" charset="2"/>
              <a:buChar char="q"/>
            </a:pPr>
            <a:endParaRPr lang="en-US" sz="1600" dirty="0" smtClean="0">
              <a:solidFill>
                <a:schemeClr val="tx1"/>
              </a:solidFill>
              <a:latin typeface="Century Gothic" pitchFamily="34" charset="0"/>
            </a:endParaRPr>
          </a:p>
          <a:p>
            <a:pPr>
              <a:buFont typeface="Wingdings" pitchFamily="2" charset="2"/>
              <a:buChar char="q"/>
            </a:pPr>
            <a:endParaRPr lang="en-US" sz="1600" dirty="0">
              <a:solidFill>
                <a:schemeClr val="tx1"/>
              </a:solidFill>
              <a:latin typeface="Century Gothic" pitchFamily="34" charset="0"/>
            </a:endParaRPr>
          </a:p>
        </p:txBody>
      </p:sp>
      <p:sp>
        <p:nvSpPr>
          <p:cNvPr id="3" name="Content Placeholder 2"/>
          <p:cNvSpPr>
            <a:spLocks noGrp="1"/>
          </p:cNvSpPr>
          <p:nvPr>
            <p:ph idx="10"/>
          </p:nvPr>
        </p:nvSpPr>
        <p:spPr/>
        <p:txBody>
          <a:bodyPr/>
          <a:lstStyle/>
          <a:p>
            <a:pPr algn="ctr"/>
            <a:r>
              <a:rPr lang="en-US" dirty="0">
                <a:solidFill>
                  <a:srgbClr val="FF0000"/>
                </a:solidFill>
              </a:rPr>
              <a:t>The Prospect Call</a:t>
            </a:r>
          </a:p>
          <a:p>
            <a:pPr algn="ctr"/>
            <a:endParaRPr lang="en-US" dirty="0"/>
          </a:p>
        </p:txBody>
      </p:sp>
    </p:spTree>
    <p:extLst>
      <p:ext uri="{BB962C8B-B14F-4D97-AF65-F5344CB8AC3E}">
        <p14:creationId xmlns:p14="http://schemas.microsoft.com/office/powerpoint/2010/main" val="9146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smtClean="0">
                <a:solidFill>
                  <a:schemeClr val="tx1"/>
                </a:solidFill>
                <a:latin typeface="Century Gothic" pitchFamily="34" charset="0"/>
              </a:rPr>
              <a:t>Final Preparation</a:t>
            </a:r>
          </a:p>
          <a:p>
            <a:r>
              <a:rPr lang="en-US" sz="1600" dirty="0" smtClean="0">
                <a:solidFill>
                  <a:schemeClr val="tx1"/>
                </a:solidFill>
                <a:latin typeface="Century Gothic" pitchFamily="34" charset="0"/>
              </a:rPr>
              <a:t>PM Call</a:t>
            </a:r>
          </a:p>
          <a:p>
            <a:pPr lvl="1"/>
            <a:r>
              <a:rPr lang="en-US" sz="1200" dirty="0" smtClean="0">
                <a:solidFill>
                  <a:schemeClr val="tx1"/>
                </a:solidFill>
                <a:latin typeface="Century Gothic" pitchFamily="34" charset="0"/>
              </a:rPr>
              <a:t>Copy PM into Prospect confirmation email and follow up with a call</a:t>
            </a:r>
          </a:p>
          <a:p>
            <a:pPr lvl="1"/>
            <a:r>
              <a:rPr lang="en-US" sz="1200" dirty="0">
                <a:latin typeface="Century Gothic" pitchFamily="34" charset="0"/>
              </a:rPr>
              <a:t>Explain the product offering and the size and scale of the editorial/marketing program</a:t>
            </a:r>
          </a:p>
          <a:p>
            <a:pPr lvl="1"/>
            <a:r>
              <a:rPr lang="en-US" sz="1200" dirty="0">
                <a:latin typeface="Century Gothic" pitchFamily="34" charset="0"/>
              </a:rPr>
              <a:t>Explain the full ‘supplier close’ approach, why and how we do the program</a:t>
            </a:r>
          </a:p>
          <a:p>
            <a:pPr lvl="1"/>
            <a:r>
              <a:rPr lang="en-US" sz="1200" dirty="0">
                <a:latin typeface="Century Gothic" pitchFamily="34" charset="0"/>
              </a:rPr>
              <a:t>Negotiate the timeframe and direct list delivery requirements and </a:t>
            </a:r>
            <a:r>
              <a:rPr lang="en-US" sz="1200" dirty="0" smtClean="0">
                <a:latin typeface="Century Gothic" pitchFamily="34" charset="0"/>
              </a:rPr>
              <a:t>emphasize </a:t>
            </a:r>
            <a:r>
              <a:rPr lang="en-US" sz="1200" dirty="0">
                <a:latin typeface="Century Gothic" pitchFamily="34" charset="0"/>
              </a:rPr>
              <a:t>the importance of the timeframe </a:t>
            </a:r>
          </a:p>
          <a:p>
            <a:r>
              <a:rPr lang="en-US" sz="1600" dirty="0" smtClean="0">
                <a:solidFill>
                  <a:schemeClr val="tx1"/>
                </a:solidFill>
                <a:latin typeface="Century Gothic" pitchFamily="34" charset="0"/>
              </a:rPr>
              <a:t>Letterhead Delivery</a:t>
            </a:r>
          </a:p>
          <a:p>
            <a:pPr lvl="1"/>
            <a:r>
              <a:rPr lang="en-US" sz="1200" dirty="0" smtClean="0">
                <a:solidFill>
                  <a:schemeClr val="tx1"/>
                </a:solidFill>
                <a:latin typeface="Century Gothic" pitchFamily="34" charset="0"/>
              </a:rPr>
              <a:t>Arrange to receive direct from Executive or via a PA within 24 hours of the Prospect call</a:t>
            </a:r>
          </a:p>
          <a:p>
            <a:pPr lvl="1"/>
            <a:r>
              <a:rPr lang="en-US" sz="1200" dirty="0" smtClean="0">
                <a:solidFill>
                  <a:schemeClr val="tx1"/>
                </a:solidFill>
                <a:latin typeface="Century Gothic" pitchFamily="34" charset="0"/>
              </a:rPr>
              <a:t>Note: Receiving the Letterhead/Signature on time shows commitment and buy-in from Executive</a:t>
            </a:r>
          </a:p>
          <a:p>
            <a:r>
              <a:rPr lang="en-US" sz="1600" dirty="0" smtClean="0">
                <a:solidFill>
                  <a:schemeClr val="tx1"/>
                </a:solidFill>
                <a:latin typeface="Century Gothic" pitchFamily="34" charset="0"/>
              </a:rPr>
              <a:t>List Delivery</a:t>
            </a:r>
          </a:p>
          <a:p>
            <a:pPr lvl="1"/>
            <a:r>
              <a:rPr lang="en-US" sz="1200" dirty="0" smtClean="0">
                <a:solidFill>
                  <a:schemeClr val="tx1"/>
                </a:solidFill>
                <a:latin typeface="Century Gothic" pitchFamily="34" charset="0"/>
              </a:rPr>
              <a:t>Send an email reminder to list provider the evening before the scheduled due date</a:t>
            </a:r>
          </a:p>
          <a:p>
            <a:pPr lvl="1"/>
            <a:r>
              <a:rPr lang="en-US" sz="1200" dirty="0" smtClean="0">
                <a:solidFill>
                  <a:schemeClr val="tx1"/>
                </a:solidFill>
                <a:latin typeface="Century Gothic" pitchFamily="34" charset="0"/>
              </a:rPr>
              <a:t>Chase any outstanding lists promptly and put emphasis back on Executive buy in and editorial deadlines</a:t>
            </a:r>
          </a:p>
          <a:p>
            <a:r>
              <a:rPr lang="en-US" sz="1600" dirty="0" smtClean="0">
                <a:solidFill>
                  <a:schemeClr val="tx1"/>
                </a:solidFill>
                <a:latin typeface="Century Gothic" pitchFamily="34" charset="0"/>
              </a:rPr>
              <a:t>Maximization/Optimization</a:t>
            </a:r>
          </a:p>
          <a:p>
            <a:pPr lvl="1"/>
            <a:r>
              <a:rPr lang="en-US" sz="1200" dirty="0" smtClean="0">
                <a:solidFill>
                  <a:schemeClr val="tx1"/>
                </a:solidFill>
                <a:latin typeface="Century Gothic" pitchFamily="34" charset="0"/>
              </a:rPr>
              <a:t>Never except the first list as complete. Once received revisit the PM call to obtain more contacts</a:t>
            </a:r>
          </a:p>
          <a:p>
            <a:r>
              <a:rPr lang="en-US" sz="1600" dirty="0" smtClean="0">
                <a:solidFill>
                  <a:schemeClr val="tx1"/>
                </a:solidFill>
                <a:latin typeface="Century Gothic" pitchFamily="34" charset="0"/>
              </a:rPr>
              <a:t>Qualification</a:t>
            </a:r>
          </a:p>
          <a:p>
            <a:pPr lvl="1"/>
            <a:r>
              <a:rPr lang="en-US" sz="1200" dirty="0" smtClean="0">
                <a:solidFill>
                  <a:schemeClr val="tx1"/>
                </a:solidFill>
                <a:latin typeface="Century Gothic" pitchFamily="34" charset="0"/>
              </a:rPr>
              <a:t>Decision makers names, numbers, fax and email</a:t>
            </a:r>
          </a:p>
          <a:p>
            <a:pPr lvl="1"/>
            <a:r>
              <a:rPr lang="en-US" sz="1200" dirty="0" smtClean="0">
                <a:solidFill>
                  <a:schemeClr val="tx1"/>
                </a:solidFill>
                <a:latin typeface="Century Gothic" pitchFamily="34" charset="0"/>
              </a:rPr>
              <a:t>Attention to detail at this stage can lead to less failed emails, Project Directors dealing directly with decision makers, more deals and…more commission!</a:t>
            </a:r>
            <a:endParaRPr lang="en-US" sz="1200" dirty="0">
              <a:solidFill>
                <a:schemeClr val="tx1"/>
              </a:solidFill>
              <a:latin typeface="Century Gothic" pitchFamily="34" charset="0"/>
            </a:endParaRPr>
          </a:p>
          <a:p>
            <a:pPr marL="0" indent="0">
              <a:buNone/>
            </a:pPr>
            <a:endParaRPr lang="en-US" dirty="0"/>
          </a:p>
        </p:txBody>
      </p:sp>
      <p:sp>
        <p:nvSpPr>
          <p:cNvPr id="3" name="Content Placeholder 2"/>
          <p:cNvSpPr>
            <a:spLocks noGrp="1"/>
          </p:cNvSpPr>
          <p:nvPr>
            <p:ph idx="10"/>
          </p:nvPr>
        </p:nvSpPr>
        <p:spPr/>
        <p:txBody>
          <a:bodyPr/>
          <a:lstStyle/>
          <a:p>
            <a:r>
              <a:rPr lang="en-US" dirty="0" smtClean="0">
                <a:solidFill>
                  <a:srgbClr val="FF0000"/>
                </a:solidFill>
              </a:rPr>
              <a:t>Prepare To Make Money!</a:t>
            </a:r>
            <a:endParaRPr lang="en-US" dirty="0">
              <a:solidFill>
                <a:srgbClr val="FF0000"/>
              </a:solidFill>
            </a:endParaRPr>
          </a:p>
          <a:p>
            <a:endParaRPr lang="en-US" dirty="0"/>
          </a:p>
        </p:txBody>
      </p:sp>
    </p:spTree>
    <p:extLst>
      <p:ext uri="{BB962C8B-B14F-4D97-AF65-F5344CB8AC3E}">
        <p14:creationId xmlns:p14="http://schemas.microsoft.com/office/powerpoint/2010/main" val="237981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 calcmode="lin" valueType="num">
                                      <p:cBhvr additive="base">
                                        <p:cTn id="5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 calcmode="lin" valueType="num">
                                      <p:cBhvr additive="base">
                                        <p:cTn id="5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
                                            <p:txEl>
                                              <p:pRg st="12" end="12"/>
                                            </p:txEl>
                                          </p:spTgt>
                                        </p:tgtEl>
                                        <p:attrNameLst>
                                          <p:attrName>style.visibility</p:attrName>
                                        </p:attrNameLst>
                                      </p:cBhvr>
                                      <p:to>
                                        <p:strVal val="visible"/>
                                      </p:to>
                                    </p:set>
                                    <p:anim calcmode="lin" valueType="num">
                                      <p:cBhvr additive="base">
                                        <p:cTn id="6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 calcmode="lin" valueType="num">
                                      <p:cBhvr additive="base">
                                        <p:cTn id="6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
                                            <p:txEl>
                                              <p:pRg st="14" end="14"/>
                                            </p:txEl>
                                          </p:spTgt>
                                        </p:tgtEl>
                                        <p:attrNameLst>
                                          <p:attrName>style.visibility</p:attrName>
                                        </p:attrNameLst>
                                      </p:cBhvr>
                                      <p:to>
                                        <p:strVal val="visible"/>
                                      </p:to>
                                    </p:set>
                                    <p:anim calcmode="lin" valueType="num">
                                      <p:cBhvr additive="base">
                                        <p:cTn id="73"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
                                            <p:txEl>
                                              <p:pRg st="15" end="15"/>
                                            </p:txEl>
                                          </p:spTgt>
                                        </p:tgtEl>
                                        <p:attrNameLst>
                                          <p:attrName>style.visibility</p:attrName>
                                        </p:attrNameLst>
                                      </p:cBhvr>
                                      <p:to>
                                        <p:strVal val="visible"/>
                                      </p:to>
                                    </p:set>
                                    <p:anim calcmode="lin" valueType="num">
                                      <p:cBhvr additive="base">
                                        <p:cTn id="77"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
                                            <p:txEl>
                                              <p:pRg st="15" end="15"/>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
                                            <p:txEl>
                                              <p:pRg st="16" end="16"/>
                                            </p:txEl>
                                          </p:spTgt>
                                        </p:tgtEl>
                                        <p:attrNameLst>
                                          <p:attrName>style.visibility</p:attrName>
                                        </p:attrNameLst>
                                      </p:cBhvr>
                                      <p:to>
                                        <p:strVal val="visible"/>
                                      </p:to>
                                    </p:set>
                                    <p:anim calcmode="lin" valueType="num">
                                      <p:cBhvr additive="base">
                                        <p:cTn id="81"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idx="4294967295"/>
          </p:nvPr>
        </p:nvSpPr>
        <p:spPr>
          <a:xfrm>
            <a:off x="-142875" y="-134938"/>
            <a:ext cx="8229600" cy="1143001"/>
          </a:xfrm>
        </p:spPr>
        <p:txBody>
          <a:bodyPr/>
          <a:lstStyle/>
          <a:p>
            <a:pPr eaLnBrk="1" hangingPunct="1"/>
            <a:r>
              <a:rPr lang="en-GB" sz="3200" smtClean="0">
                <a:solidFill>
                  <a:srgbClr val="EA2027"/>
                </a:solidFill>
              </a:rPr>
              <a:t>What To Expect?</a:t>
            </a:r>
            <a:endParaRPr lang="en-US" sz="3200" smtClean="0">
              <a:solidFill>
                <a:srgbClr val="EA2027"/>
              </a:solidFill>
            </a:endParaRPr>
          </a:p>
        </p:txBody>
      </p:sp>
      <p:sp>
        <p:nvSpPr>
          <p:cNvPr id="15362" name="Content Placeholder 2"/>
          <p:cNvSpPr>
            <a:spLocks/>
          </p:cNvSpPr>
          <p:nvPr/>
        </p:nvSpPr>
        <p:spPr bwMode="auto">
          <a:xfrm>
            <a:off x="304800" y="1143000"/>
            <a:ext cx="3962400" cy="4983163"/>
          </a:xfrm>
          <a:prstGeom prst="rect">
            <a:avLst/>
          </a:prstGeom>
          <a:noFill/>
          <a:ln w="9525">
            <a:noFill/>
            <a:miter lim="800000"/>
            <a:headEnd/>
            <a:tailEnd/>
          </a:ln>
        </p:spPr>
        <p:txBody>
          <a:bodyPr/>
          <a:lstStyle/>
          <a:p>
            <a:pPr marL="342900" indent="-342900">
              <a:spcBef>
                <a:spcPct val="20000"/>
              </a:spcBef>
              <a:buFont typeface="Arial" charset="0"/>
              <a:buNone/>
            </a:pPr>
            <a:endParaRPr lang="en-GB" sz="1600" b="1" u="sng"/>
          </a:p>
          <a:p>
            <a:pPr marL="342900" indent="-342900">
              <a:spcBef>
                <a:spcPct val="20000"/>
              </a:spcBef>
              <a:buFont typeface="Arial" charset="0"/>
              <a:buNone/>
            </a:pPr>
            <a:r>
              <a:rPr lang="en-GB" sz="1600" b="1" u="sng">
                <a:latin typeface="Century Gothic" pitchFamily="34" charset="0"/>
              </a:rPr>
              <a:t>Day Two:</a:t>
            </a:r>
          </a:p>
          <a:p>
            <a:pPr marL="342900" indent="-342900">
              <a:spcBef>
                <a:spcPct val="20000"/>
              </a:spcBef>
              <a:buFont typeface="Arial" charset="0"/>
              <a:buNone/>
            </a:pPr>
            <a:endParaRPr lang="en-GB" sz="1600" b="1" u="sng">
              <a:latin typeface="Century Gothic" pitchFamily="34" charset="0"/>
            </a:endParaRPr>
          </a:p>
          <a:p>
            <a:pPr marL="342900" indent="-342900">
              <a:spcBef>
                <a:spcPct val="20000"/>
              </a:spcBef>
              <a:buFont typeface="Arial" charset="0"/>
              <a:buChar char="•"/>
            </a:pPr>
            <a:r>
              <a:rPr lang="en-GB" sz="1600">
                <a:latin typeface="Century Gothic" pitchFamily="34" charset="0"/>
              </a:rPr>
              <a:t>Suspect – Listen &amp; Learn</a:t>
            </a:r>
          </a:p>
          <a:p>
            <a:pPr marL="742950" lvl="1" indent="-285750">
              <a:spcBef>
                <a:spcPct val="20000"/>
              </a:spcBef>
              <a:buFont typeface="Arial" charset="0"/>
              <a:buChar char="•"/>
            </a:pPr>
            <a:r>
              <a:rPr lang="en-GB" sz="1200">
                <a:latin typeface="Century Gothic" pitchFamily="34" charset="0"/>
              </a:rPr>
              <a:t>A full 2 hour session sitting with </a:t>
            </a:r>
          </a:p>
          <a:p>
            <a:pPr marL="742950" lvl="1" indent="-285750">
              <a:spcBef>
                <a:spcPct val="20000"/>
              </a:spcBef>
              <a:buFont typeface="Arial" charset="0"/>
              <a:buNone/>
            </a:pPr>
            <a:r>
              <a:rPr lang="en-GB" sz="1200">
                <a:latin typeface="Century Gothic" pitchFamily="34" charset="0"/>
              </a:rPr>
              <a:t>one of our Senior RD’s in order</a:t>
            </a:r>
          </a:p>
          <a:p>
            <a:pPr marL="742950" lvl="1" indent="-285750">
              <a:spcBef>
                <a:spcPct val="20000"/>
              </a:spcBef>
              <a:buFont typeface="Arial" charset="0"/>
              <a:buNone/>
            </a:pPr>
            <a:r>
              <a:rPr lang="en-GB" sz="1200">
                <a:latin typeface="Century Gothic" pitchFamily="34" charset="0"/>
              </a:rPr>
              <a:t>to gain valuable insight into their calls</a:t>
            </a:r>
          </a:p>
          <a:p>
            <a:pPr marL="342900" indent="-342900">
              <a:spcBef>
                <a:spcPct val="20000"/>
              </a:spcBef>
              <a:buFont typeface="Arial" charset="0"/>
              <a:buChar char="•"/>
            </a:pPr>
            <a:r>
              <a:rPr lang="en-GB" sz="1600">
                <a:latin typeface="Century Gothic" pitchFamily="34" charset="0"/>
              </a:rPr>
              <a:t>Objection Handling</a:t>
            </a:r>
          </a:p>
          <a:p>
            <a:pPr marL="742950" lvl="1" indent="-285750">
              <a:spcBef>
                <a:spcPct val="20000"/>
              </a:spcBef>
              <a:buFont typeface="Arial" charset="0"/>
              <a:buChar char="•"/>
            </a:pPr>
            <a:r>
              <a:rPr lang="en-GB" sz="1200">
                <a:latin typeface="Century Gothic" pitchFamily="34" charset="0"/>
              </a:rPr>
              <a:t>A review of Session 1 to look at common objections and how to overcome them</a:t>
            </a:r>
          </a:p>
          <a:p>
            <a:pPr marL="342900" indent="-342900">
              <a:spcBef>
                <a:spcPct val="20000"/>
              </a:spcBef>
              <a:buFont typeface="Arial" charset="0"/>
              <a:buChar char="•"/>
            </a:pPr>
            <a:r>
              <a:rPr lang="en-GB" sz="1600">
                <a:latin typeface="Century Gothic" pitchFamily="34" charset="0"/>
              </a:rPr>
              <a:t>Research &amp; Marketing</a:t>
            </a:r>
          </a:p>
          <a:p>
            <a:pPr marL="742950" lvl="1" indent="-285750">
              <a:spcBef>
                <a:spcPct val="20000"/>
              </a:spcBef>
              <a:buFont typeface="Arial" charset="0"/>
              <a:buChar char="•"/>
            </a:pPr>
            <a:r>
              <a:rPr lang="en-GB" sz="1200">
                <a:latin typeface="Century Gothic" pitchFamily="34" charset="0"/>
              </a:rPr>
              <a:t>A more in depth look at the preparation required before we can hit the phones - </a:t>
            </a:r>
          </a:p>
          <a:p>
            <a:pPr marL="742950" lvl="1" indent="-285750">
              <a:spcBef>
                <a:spcPct val="20000"/>
              </a:spcBef>
              <a:buFont typeface="Arial" charset="0"/>
              <a:buChar char="–"/>
            </a:pPr>
            <a:r>
              <a:rPr lang="en-GB" sz="1200">
                <a:latin typeface="Century Gothic" pitchFamily="34" charset="0"/>
              </a:rPr>
              <a:t>Sector Packs</a:t>
            </a:r>
          </a:p>
          <a:p>
            <a:pPr marL="742950" lvl="1" indent="-285750">
              <a:spcBef>
                <a:spcPct val="20000"/>
              </a:spcBef>
              <a:buFont typeface="Arial" charset="0"/>
              <a:buChar char="–"/>
            </a:pPr>
            <a:r>
              <a:rPr lang="en-GB" sz="1200">
                <a:latin typeface="Century Gothic" pitchFamily="34" charset="0"/>
              </a:rPr>
              <a:t>Spidergram</a:t>
            </a:r>
          </a:p>
          <a:p>
            <a:pPr marL="742950" lvl="1" indent="-285750">
              <a:spcBef>
                <a:spcPct val="20000"/>
              </a:spcBef>
              <a:buFont typeface="Arial" charset="0"/>
              <a:buChar char="–"/>
            </a:pPr>
            <a:r>
              <a:rPr lang="en-GB" sz="1200">
                <a:latin typeface="Century Gothic" pitchFamily="34" charset="0"/>
              </a:rPr>
              <a:t>iGram</a:t>
            </a:r>
          </a:p>
          <a:p>
            <a:pPr marL="742950" lvl="1" indent="-285750">
              <a:spcBef>
                <a:spcPct val="20000"/>
              </a:spcBef>
              <a:buFont typeface="Arial" charset="0"/>
              <a:buChar char="–"/>
            </a:pPr>
            <a:r>
              <a:rPr lang="en-GB" sz="1200">
                <a:latin typeface="Century Gothic" pitchFamily="34" charset="0"/>
              </a:rPr>
              <a:t>Understanding your Market/Territory</a:t>
            </a:r>
          </a:p>
          <a:p>
            <a:pPr marL="742950" lvl="1" indent="-285750">
              <a:spcBef>
                <a:spcPct val="20000"/>
              </a:spcBef>
              <a:buFont typeface="Arial" charset="0"/>
              <a:buChar char="–"/>
            </a:pPr>
            <a:r>
              <a:rPr lang="en-GB" sz="1200">
                <a:latin typeface="Century Gothic" pitchFamily="34" charset="0"/>
              </a:rPr>
              <a:t>Media Partnerships</a:t>
            </a:r>
          </a:p>
          <a:p>
            <a:pPr marL="742950" lvl="1" indent="-285750">
              <a:spcBef>
                <a:spcPct val="20000"/>
              </a:spcBef>
              <a:buFont typeface="Arial" charset="0"/>
              <a:buChar char="–"/>
            </a:pPr>
            <a:r>
              <a:rPr lang="en-GB" sz="1200">
                <a:latin typeface="Century Gothic" pitchFamily="34" charset="0"/>
              </a:rPr>
              <a:t>3 Month Planners</a:t>
            </a:r>
          </a:p>
          <a:p>
            <a:pPr marL="742950" lvl="1" indent="-285750">
              <a:spcBef>
                <a:spcPct val="20000"/>
              </a:spcBef>
              <a:buFont typeface="Arial" charset="0"/>
              <a:buChar char="–"/>
            </a:pPr>
            <a:r>
              <a:rPr lang="en-GB" sz="1200">
                <a:latin typeface="Century Gothic" pitchFamily="34" charset="0"/>
              </a:rPr>
              <a:t>Lead Spreadsheets</a:t>
            </a:r>
          </a:p>
          <a:p>
            <a:pPr marL="742950" lvl="1" indent="-285750">
              <a:spcBef>
                <a:spcPct val="20000"/>
              </a:spcBef>
              <a:buFont typeface="Arial" charset="0"/>
              <a:buChar char="–"/>
            </a:pPr>
            <a:endParaRPr lang="en-GB" sz="1200">
              <a:latin typeface="Century Gothic" pitchFamily="34" charset="0"/>
            </a:endParaRPr>
          </a:p>
          <a:p>
            <a:pPr marL="342900" indent="-342900">
              <a:spcBef>
                <a:spcPct val="20000"/>
              </a:spcBef>
              <a:buFont typeface="Arial" charset="0"/>
              <a:buNone/>
            </a:pPr>
            <a:endParaRPr lang="en-GB" sz="2400">
              <a:latin typeface="Century Gothic" pitchFamily="34" charset="0"/>
            </a:endParaRPr>
          </a:p>
        </p:txBody>
      </p:sp>
      <p:sp>
        <p:nvSpPr>
          <p:cNvPr id="4" name="Content Placeholder 2"/>
          <p:cNvSpPr txBox="1">
            <a:spLocks/>
          </p:cNvSpPr>
          <p:nvPr/>
        </p:nvSpPr>
        <p:spPr>
          <a:xfrm>
            <a:off x="4419600" y="1295400"/>
            <a:ext cx="3352800" cy="4983163"/>
          </a:xfrm>
          <a:prstGeom prst="rect">
            <a:avLst/>
          </a:prstGeom>
        </p:spPr>
        <p:txBody>
          <a:bodyPr/>
          <a:lstStyle/>
          <a:p>
            <a:pPr marL="342900" indent="-342900" defTabSz="914400" eaLnBrk="0" hangingPunct="0">
              <a:spcBef>
                <a:spcPct val="20000"/>
              </a:spcBef>
              <a:buFont typeface="Arial" charset="0"/>
              <a:buNone/>
            </a:pPr>
            <a:endParaRPr lang="en-GB" sz="1600" b="1" u="sng">
              <a:latin typeface="Century Gothic" pitchFamily="34" charset="0"/>
            </a:endParaRPr>
          </a:p>
          <a:p>
            <a:pPr marL="342900" indent="-342900" defTabSz="914400" eaLnBrk="0" hangingPunct="0">
              <a:spcBef>
                <a:spcPct val="20000"/>
              </a:spcBef>
              <a:buFont typeface="Arial" charset="0"/>
              <a:buNone/>
            </a:pPr>
            <a:r>
              <a:rPr lang="en-GB" sz="1600" b="1" u="sng">
                <a:latin typeface="Century Gothic" pitchFamily="34" charset="0"/>
              </a:rPr>
              <a:t>Day Three:</a:t>
            </a:r>
          </a:p>
          <a:p>
            <a:pPr marL="342900" indent="-342900" defTabSz="914400" eaLnBrk="0" hangingPunct="0">
              <a:spcBef>
                <a:spcPct val="20000"/>
              </a:spcBef>
              <a:buFont typeface="Arial" charset="0"/>
              <a:buNone/>
            </a:pPr>
            <a:endParaRPr lang="en-GB" sz="1600" b="1" u="sng">
              <a:latin typeface="Century Gothic" pitchFamily="34" charset="0"/>
            </a:endParaRPr>
          </a:p>
          <a:p>
            <a:pPr marL="342900" indent="-342900" defTabSz="914400" eaLnBrk="0" hangingPunct="0">
              <a:spcBef>
                <a:spcPct val="20000"/>
              </a:spcBef>
              <a:buFont typeface="Arial" charset="0"/>
              <a:buChar char="•"/>
            </a:pPr>
            <a:r>
              <a:rPr lang="en-GB" sz="1600">
                <a:latin typeface="Century Gothic" pitchFamily="34" charset="0"/>
              </a:rPr>
              <a:t>Sector Presentation</a:t>
            </a:r>
          </a:p>
          <a:p>
            <a:pPr marL="800100" lvl="1" indent="-342900" defTabSz="914400" eaLnBrk="0" hangingPunct="0">
              <a:spcBef>
                <a:spcPct val="20000"/>
              </a:spcBef>
              <a:buFont typeface="Arial" charset="0"/>
              <a:buChar char="•"/>
            </a:pPr>
            <a:r>
              <a:rPr lang="en-GB" sz="1200">
                <a:latin typeface="Century Gothic" pitchFamily="34" charset="0"/>
                <a:cs typeface="Arial" charset="0"/>
              </a:rPr>
              <a:t>A 10 minute PowerPoint presentation  on your industry</a:t>
            </a:r>
          </a:p>
          <a:p>
            <a:pPr marL="342900" indent="-342900" defTabSz="914400" eaLnBrk="0" hangingPunct="0">
              <a:spcBef>
                <a:spcPct val="20000"/>
              </a:spcBef>
              <a:buFont typeface="Arial" charset="0"/>
              <a:buChar char="•"/>
            </a:pPr>
            <a:r>
              <a:rPr lang="en-GB" sz="1600">
                <a:latin typeface="Century Gothic" pitchFamily="34" charset="0"/>
              </a:rPr>
              <a:t>Suspect Role Play</a:t>
            </a:r>
          </a:p>
          <a:p>
            <a:pPr marL="342900" indent="-342900" defTabSz="914400" eaLnBrk="0" hangingPunct="0">
              <a:spcBef>
                <a:spcPct val="20000"/>
              </a:spcBef>
              <a:buFont typeface="Arial" charset="0"/>
              <a:buChar char="•"/>
            </a:pPr>
            <a:r>
              <a:rPr lang="en-GB" sz="1600">
                <a:latin typeface="Century Gothic" pitchFamily="34" charset="0"/>
              </a:rPr>
              <a:t>Association Set Up</a:t>
            </a:r>
          </a:p>
          <a:p>
            <a:pPr marL="342900" indent="-342900" defTabSz="914400" eaLnBrk="0" hangingPunct="0">
              <a:spcBef>
                <a:spcPct val="20000"/>
              </a:spcBef>
              <a:buFont typeface="Arial" charset="0"/>
              <a:buChar char="•"/>
            </a:pPr>
            <a:r>
              <a:rPr lang="en-GB" sz="1600">
                <a:latin typeface="Century Gothic" pitchFamily="34" charset="0"/>
              </a:rPr>
              <a:t>Lead Preparation</a:t>
            </a:r>
          </a:p>
          <a:p>
            <a:pPr marL="342900" indent="-342900" defTabSz="914400" eaLnBrk="0" hangingPunct="0">
              <a:spcBef>
                <a:spcPct val="20000"/>
              </a:spcBef>
              <a:buFont typeface="Arial" charset="0"/>
              <a:buChar char="•"/>
            </a:pPr>
            <a:r>
              <a:rPr lang="en-GB" sz="1600">
                <a:latin typeface="Century Gothic" pitchFamily="34" charset="0"/>
              </a:rPr>
              <a:t>Practice Calls</a:t>
            </a:r>
          </a:p>
          <a:p>
            <a:pPr marL="342900" indent="-342900" defTabSz="914400" eaLnBrk="0" hangingPunct="0">
              <a:spcBef>
                <a:spcPct val="20000"/>
              </a:spcBef>
              <a:buFont typeface="Arial" charset="0"/>
              <a:buChar char="•"/>
            </a:pPr>
            <a:endParaRPr lang="en-GB" sz="1600">
              <a:latin typeface="Century Gothic" pitchFamily="34" charset="0"/>
            </a:endParaRPr>
          </a:p>
          <a:p>
            <a:pPr marL="342900" indent="-342900" defTabSz="914400" eaLnBrk="0" hangingPunct="0">
              <a:spcBef>
                <a:spcPct val="20000"/>
              </a:spcBef>
              <a:buFont typeface="Arial" charset="0"/>
              <a:buNone/>
            </a:pPr>
            <a:endParaRPr lang="en-GB" sz="2400">
              <a:latin typeface="Century Gothic" pitchFamily="34" charset="0"/>
            </a:endParaRPr>
          </a:p>
        </p:txBody>
      </p:sp>
      <p:pic>
        <p:nvPicPr>
          <p:cNvPr id="15364" name="Picture 5" descr="http://www.bigseotechniques.com/images/seo-training.jpg"/>
          <p:cNvPicPr>
            <a:picLocks noChangeAspect="1" noChangeArrowheads="1"/>
          </p:cNvPicPr>
          <p:nvPr/>
        </p:nvPicPr>
        <p:blipFill>
          <a:blip r:embed="rId2"/>
          <a:srcRect/>
          <a:stretch>
            <a:fillRect/>
          </a:stretch>
        </p:blipFill>
        <p:spPr bwMode="auto">
          <a:xfrm>
            <a:off x="6692900" y="4724400"/>
            <a:ext cx="24511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Question Time</a:t>
            </a:r>
          </a:p>
        </p:txBody>
      </p:sp>
      <p:pic>
        <p:nvPicPr>
          <p:cNvPr id="77829" name="Picture 3" descr="questions-to-ask-the-interviewer-in-an-interview.jpg"/>
          <p:cNvPicPr>
            <a:picLocks noChangeAspect="1"/>
          </p:cNvPicPr>
          <p:nvPr/>
        </p:nvPicPr>
        <p:blipFill>
          <a:blip r:embed="rId2"/>
          <a:srcRect/>
          <a:stretch>
            <a:fillRect/>
          </a:stretch>
        </p:blipFill>
        <p:spPr bwMode="auto">
          <a:xfrm>
            <a:off x="528638" y="1066800"/>
            <a:ext cx="8086725" cy="5053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1336675" y="2525713"/>
            <a:ext cx="6470650" cy="1743075"/>
          </a:xfrm>
        </p:spPr>
        <p:txBody>
          <a:bodyPr>
            <a:noAutofit/>
          </a:bodyPr>
          <a:lstStyle/>
          <a:p>
            <a:pPr eaLnBrk="1" hangingPunct="1"/>
            <a:r>
              <a:rPr lang="en-US" sz="2000" smtClean="0">
                <a:solidFill>
                  <a:srgbClr val="595959"/>
                </a:solidFill>
                <a:latin typeface="Century Gothic" pitchFamily="34" charset="0"/>
              </a:rPr>
              <a:t>James Pepper</a:t>
            </a:r>
            <a:br>
              <a:rPr lang="en-US" sz="2000" smtClean="0">
                <a:solidFill>
                  <a:srgbClr val="595959"/>
                </a:solidFill>
                <a:latin typeface="Century Gothic" pitchFamily="34" charset="0"/>
              </a:rPr>
            </a:br>
            <a:r>
              <a:rPr lang="en-US" sz="2000" smtClean="0">
                <a:solidFill>
                  <a:srgbClr val="595959"/>
                </a:solidFill>
                <a:latin typeface="Century Gothic" pitchFamily="34" charset="0"/>
              </a:rPr>
              <a:t>Group Training &amp; Development Manager</a:t>
            </a:r>
            <a:r>
              <a:rPr lang="en-US" sz="1600" smtClean="0">
                <a:solidFill>
                  <a:srgbClr val="595959"/>
                </a:solidFill>
                <a:latin typeface="Century Gothic" pitchFamily="34" charset="0"/>
              </a:rPr>
              <a:t/>
            </a:r>
            <a:br>
              <a:rPr lang="en-US" sz="1600" smtClean="0">
                <a:solidFill>
                  <a:srgbClr val="595959"/>
                </a:solidFill>
                <a:latin typeface="Century Gothic" pitchFamily="34" charset="0"/>
              </a:rPr>
            </a:br>
            <a:r>
              <a:rPr lang="en-US" sz="1600" smtClean="0">
                <a:solidFill>
                  <a:srgbClr val="595959"/>
                </a:solidFill>
                <a:latin typeface="Century Gothic" pitchFamily="34" charset="0"/>
              </a:rPr>
              <a:t/>
            </a:r>
            <a:br>
              <a:rPr lang="en-US" sz="1600" smtClean="0">
                <a:solidFill>
                  <a:srgbClr val="595959"/>
                </a:solidFill>
                <a:latin typeface="Century Gothic" pitchFamily="34" charset="0"/>
              </a:rPr>
            </a:br>
            <a:r>
              <a:rPr lang="en-US" sz="1200" smtClean="0">
                <a:solidFill>
                  <a:srgbClr val="262626"/>
                </a:solidFill>
                <a:latin typeface="Century Gothic" pitchFamily="34" charset="0"/>
              </a:rPr>
              <a:t>Email: james.pepper@wdmgroup.com</a:t>
            </a:r>
            <a:br>
              <a:rPr lang="en-US" sz="1200" smtClean="0">
                <a:solidFill>
                  <a:srgbClr val="262626"/>
                </a:solidFill>
                <a:latin typeface="Century Gothic" pitchFamily="34" charset="0"/>
              </a:rPr>
            </a:br>
            <a:r>
              <a:rPr lang="en-US" sz="1200" smtClean="0">
                <a:solidFill>
                  <a:srgbClr val="262626"/>
                </a:solidFill>
                <a:latin typeface="Century Gothic" pitchFamily="34" charset="0"/>
              </a:rPr>
              <a:t>Direct Line: 0044 (0)1603 217544</a:t>
            </a:r>
            <a:br>
              <a:rPr lang="en-US" sz="1200" smtClean="0">
                <a:solidFill>
                  <a:srgbClr val="262626"/>
                </a:solidFill>
                <a:latin typeface="Century Gothic" pitchFamily="34" charset="0"/>
              </a:rPr>
            </a:br>
            <a:r>
              <a:rPr lang="en-US" sz="1200" smtClean="0">
                <a:solidFill>
                  <a:srgbClr val="262626"/>
                </a:solidFill>
                <a:latin typeface="Century Gothic" pitchFamily="34" charset="0"/>
              </a:rPr>
              <a:t>Fax: 0044 (0)1603 617082</a:t>
            </a:r>
          </a:p>
        </p:txBody>
      </p:sp>
      <p:sp>
        <p:nvSpPr>
          <p:cNvPr id="7" name="Title 1"/>
          <p:cNvSpPr txBox="1">
            <a:spLocks/>
          </p:cNvSpPr>
          <p:nvPr/>
        </p:nvSpPr>
        <p:spPr>
          <a:xfrm>
            <a:off x="1336675" y="6146800"/>
            <a:ext cx="6470650" cy="619125"/>
          </a:xfrm>
          <a:prstGeom prst="rect">
            <a:avLst/>
          </a:prstGeom>
        </p:spPr>
        <p:txBody>
          <a:bodyPr anchor="ctr"/>
          <a:lstStyle/>
          <a:p>
            <a:pPr algn="ctr"/>
            <a:r>
              <a:rPr lang="en-US" sz="1000">
                <a:solidFill>
                  <a:srgbClr val="A6A6A6"/>
                </a:solidFill>
              </a:rPr>
              <a:t>View all of our products at our corporate site: WDM Group </a:t>
            </a:r>
            <a:r>
              <a:rPr lang="en-US" sz="1000">
                <a:solidFill>
                  <a:srgbClr val="A6A6A6"/>
                </a:solidFill>
                <a:hlinkClick r:id="rId3"/>
              </a:rPr>
              <a:t>www.wdmgroup.com</a:t>
            </a:r>
            <a:endParaRPr lang="en-US" sz="1000">
              <a:solidFill>
                <a:srgbClr val="A6A6A6"/>
              </a:solidFill>
            </a:endParaRPr>
          </a:p>
          <a:p>
            <a:pPr algn="ctr"/>
            <a:r>
              <a:rPr lang="pt-BR" sz="1000">
                <a:solidFill>
                  <a:srgbClr val="A6A6A6"/>
                </a:solidFill>
              </a:rPr>
              <a:t>112-114 Grosvenor  </a:t>
            </a:r>
            <a:r>
              <a:rPr lang="pt-BR" sz="1000">
                <a:solidFill>
                  <a:srgbClr val="D9D9D9"/>
                </a:solidFill>
              </a:rPr>
              <a:t>|</a:t>
            </a:r>
            <a:r>
              <a:rPr lang="pt-BR" sz="1000">
                <a:solidFill>
                  <a:srgbClr val="A6A6A6"/>
                </a:solidFill>
              </a:rPr>
              <a:t>  Prince of Wales Road</a:t>
            </a:r>
            <a:r>
              <a:rPr lang="en-US" sz="1000">
                <a:solidFill>
                  <a:srgbClr val="A6A6A6"/>
                </a:solidFill>
              </a:rPr>
              <a:t>  </a:t>
            </a:r>
            <a:r>
              <a:rPr lang="pt-BR" sz="1000">
                <a:solidFill>
                  <a:srgbClr val="D9D9D9"/>
                </a:solidFill>
              </a:rPr>
              <a:t>|</a:t>
            </a:r>
            <a:r>
              <a:rPr lang="en-US" sz="1000">
                <a:solidFill>
                  <a:srgbClr val="A6A6A6"/>
                </a:solidFill>
              </a:rPr>
              <a:t>  Norwich</a:t>
            </a:r>
            <a:r>
              <a:rPr lang="fr-FR" sz="1000">
                <a:solidFill>
                  <a:srgbClr val="A6A6A6"/>
                </a:solidFill>
              </a:rPr>
              <a:t>  </a:t>
            </a:r>
            <a:r>
              <a:rPr lang="pt-BR" sz="1000">
                <a:solidFill>
                  <a:srgbClr val="D9D9D9"/>
                </a:solidFill>
              </a:rPr>
              <a:t>|</a:t>
            </a:r>
            <a:r>
              <a:rPr lang="fr-FR" sz="1000">
                <a:solidFill>
                  <a:srgbClr val="A6A6A6"/>
                </a:solidFill>
              </a:rPr>
              <a:t>  NR1 1NS</a:t>
            </a:r>
            <a:endParaRPr lang="en-US" sz="1000">
              <a:solidFill>
                <a:srgbClr val="A6A6A6"/>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idx="4294967295"/>
          </p:nvPr>
        </p:nvSpPr>
        <p:spPr>
          <a:xfrm>
            <a:off x="-295275" y="-200025"/>
            <a:ext cx="8229600" cy="1143000"/>
          </a:xfrm>
        </p:spPr>
        <p:txBody>
          <a:bodyPr/>
          <a:lstStyle/>
          <a:p>
            <a:pPr eaLnBrk="1" hangingPunct="1"/>
            <a:r>
              <a:rPr lang="en-US" sz="3200" dirty="0" smtClean="0">
                <a:solidFill>
                  <a:srgbClr val="EA2027"/>
                </a:solidFill>
              </a:rPr>
              <a:t>History of </a:t>
            </a:r>
            <a:r>
              <a:rPr lang="en-US" sz="3200" dirty="0" smtClean="0">
                <a:solidFill>
                  <a:srgbClr val="EA2027"/>
                </a:solidFill>
              </a:rPr>
              <a:t>WDM Group</a:t>
            </a:r>
            <a:endParaRPr lang="en-US" sz="3200" dirty="0" smtClean="0">
              <a:solidFill>
                <a:srgbClr val="EA2027"/>
              </a:solidFill>
            </a:endParaRPr>
          </a:p>
        </p:txBody>
      </p:sp>
      <p:sp>
        <p:nvSpPr>
          <p:cNvPr id="16386" name="Content Placeholder 2"/>
          <p:cNvSpPr>
            <a:spLocks/>
          </p:cNvSpPr>
          <p:nvPr/>
        </p:nvSpPr>
        <p:spPr bwMode="auto">
          <a:xfrm>
            <a:off x="1371600" y="1798638"/>
            <a:ext cx="6019800" cy="3611562"/>
          </a:xfrm>
          <a:prstGeom prst="rect">
            <a:avLst/>
          </a:prstGeom>
          <a:noFill/>
          <a:ln w="9525">
            <a:noFill/>
            <a:miter lim="800000"/>
            <a:headEnd/>
            <a:tailEnd/>
          </a:ln>
        </p:spPr>
        <p:txBody>
          <a:bodyPr/>
          <a:lstStyle/>
          <a:p>
            <a:pPr marL="342900" indent="-342900" algn="ctr">
              <a:spcBef>
                <a:spcPct val="20000"/>
              </a:spcBef>
              <a:buFont typeface="Arial" charset="0"/>
              <a:buNone/>
            </a:pPr>
            <a:r>
              <a:rPr lang="en-US" dirty="0">
                <a:latin typeface="Century Gothic" pitchFamily="34" charset="0"/>
              </a:rPr>
              <a:t>Established January 2007.</a:t>
            </a:r>
          </a:p>
          <a:p>
            <a:pPr marL="342900" indent="-342900" algn="ctr">
              <a:spcBef>
                <a:spcPct val="20000"/>
              </a:spcBef>
              <a:buFont typeface="Arial" charset="0"/>
              <a:buNone/>
            </a:pPr>
            <a:endParaRPr lang="en-US" dirty="0">
              <a:latin typeface="Century Gothic" pitchFamily="34" charset="0"/>
            </a:endParaRPr>
          </a:p>
          <a:p>
            <a:pPr marL="342900" indent="-342900" algn="ctr">
              <a:spcBef>
                <a:spcPct val="20000"/>
              </a:spcBef>
              <a:buFont typeface="Arial" charset="0"/>
              <a:buNone/>
            </a:pPr>
            <a:r>
              <a:rPr lang="en-US" dirty="0">
                <a:latin typeface="Century Gothic" pitchFamily="34" charset="0"/>
              </a:rPr>
              <a:t>Four Call Centre’s opened within 32 month followed by period of rapid expansion.</a:t>
            </a:r>
          </a:p>
          <a:p>
            <a:pPr marL="342900" indent="-342900" algn="just">
              <a:spcBef>
                <a:spcPct val="20000"/>
              </a:spcBef>
              <a:buFont typeface="Arial" charset="0"/>
              <a:buNone/>
            </a:pPr>
            <a:endParaRPr lang="en-US" dirty="0">
              <a:latin typeface="Century Gothic" pitchFamily="34" charset="0"/>
            </a:endParaRPr>
          </a:p>
          <a:p>
            <a:pPr marL="342900" indent="-342900" algn="ctr">
              <a:spcBef>
                <a:spcPct val="20000"/>
              </a:spcBef>
              <a:buFont typeface="Arial" charset="0"/>
              <a:buNone/>
            </a:pPr>
            <a:r>
              <a:rPr lang="en-US" dirty="0">
                <a:latin typeface="Century Gothic" pitchFamily="34" charset="0"/>
              </a:rPr>
              <a:t>San Diego / Toronto / Boston / Norwich</a:t>
            </a:r>
          </a:p>
          <a:p>
            <a:pPr marL="342900" indent="-342900" algn="ctr">
              <a:spcBef>
                <a:spcPct val="20000"/>
              </a:spcBef>
              <a:buFont typeface="Arial" charset="0"/>
              <a:buNone/>
            </a:pPr>
            <a:r>
              <a:rPr lang="en-US" dirty="0">
                <a:latin typeface="Century Gothic" pitchFamily="34" charset="0"/>
              </a:rPr>
              <a:t>Mumbai Opened October 2010</a:t>
            </a:r>
          </a:p>
          <a:p>
            <a:pPr marL="342900" indent="-342900" algn="ctr">
              <a:spcBef>
                <a:spcPct val="20000"/>
              </a:spcBef>
              <a:buFont typeface="Arial" charset="0"/>
              <a:buNone/>
            </a:pPr>
            <a:endParaRPr lang="en-US" dirty="0">
              <a:latin typeface="Century Gothic" pitchFamily="34" charset="0"/>
            </a:endParaRPr>
          </a:p>
          <a:p>
            <a:pPr marL="342900" indent="-342900" algn="ctr">
              <a:spcBef>
                <a:spcPct val="20000"/>
              </a:spcBef>
              <a:buFont typeface="Arial" charset="0"/>
              <a:buNone/>
            </a:pPr>
            <a:r>
              <a:rPr lang="en-US" dirty="0">
                <a:latin typeface="Century Gothic" pitchFamily="34" charset="0"/>
              </a:rPr>
              <a:t>Current Group Turnover $</a:t>
            </a:r>
            <a:r>
              <a:rPr lang="en-US" dirty="0" smtClean="0">
                <a:latin typeface="Century Gothic" pitchFamily="34" charset="0"/>
              </a:rPr>
              <a:t>12 </a:t>
            </a:r>
            <a:r>
              <a:rPr lang="en-US" dirty="0">
                <a:latin typeface="Century Gothic" pitchFamily="34" charset="0"/>
              </a:rPr>
              <a:t>Million.</a:t>
            </a:r>
          </a:p>
          <a:p>
            <a:pPr marL="342900" indent="-342900" algn="ctr">
              <a:spcBef>
                <a:spcPct val="20000"/>
              </a:spcBef>
              <a:buFont typeface="Arial" charset="0"/>
              <a:buNone/>
            </a:pPr>
            <a:endParaRPr lang="en-US" dirty="0">
              <a:latin typeface="Century Gothic" pitchFamily="34" charset="0"/>
            </a:endParaRPr>
          </a:p>
          <a:p>
            <a:pPr marL="342900" indent="-342900" algn="ctr">
              <a:spcBef>
                <a:spcPct val="20000"/>
              </a:spcBef>
              <a:buFont typeface="Arial" charset="0"/>
              <a:buNone/>
            </a:pPr>
            <a:r>
              <a:rPr lang="en-US" dirty="0">
                <a:latin typeface="Century Gothic" pitchFamily="34" charset="0"/>
              </a:rPr>
              <a:t>Number of Employees: </a:t>
            </a:r>
            <a:r>
              <a:rPr lang="en-US" dirty="0" smtClean="0">
                <a:latin typeface="Century Gothic" pitchFamily="34" charset="0"/>
              </a:rPr>
              <a:t>145</a:t>
            </a:r>
            <a:r>
              <a:rPr lang="en-US" dirty="0">
                <a:latin typeface="Century Gothic" pitchFamily="34" charset="0"/>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idx="4294967295"/>
          </p:nvPr>
        </p:nvSpPr>
        <p:spPr>
          <a:xfrm>
            <a:off x="-200025" y="-173038"/>
            <a:ext cx="8229600" cy="1143001"/>
          </a:xfrm>
        </p:spPr>
        <p:txBody>
          <a:bodyPr/>
          <a:lstStyle/>
          <a:p>
            <a:pPr eaLnBrk="1" hangingPunct="1"/>
            <a:r>
              <a:rPr lang="en-GB" sz="3200" smtClean="0">
                <a:solidFill>
                  <a:srgbClr val="EA2027"/>
                </a:solidFill>
              </a:rPr>
              <a:t>Mission Statement</a:t>
            </a:r>
            <a:endParaRPr lang="en-US" sz="3200" smtClean="0">
              <a:solidFill>
                <a:srgbClr val="EA2027"/>
              </a:solidFill>
            </a:endParaRPr>
          </a:p>
        </p:txBody>
      </p:sp>
      <p:sp>
        <p:nvSpPr>
          <p:cNvPr id="17410" name="Content Placeholder 2"/>
          <p:cNvSpPr>
            <a:spLocks/>
          </p:cNvSpPr>
          <p:nvPr/>
        </p:nvSpPr>
        <p:spPr bwMode="auto">
          <a:xfrm>
            <a:off x="457200" y="1341438"/>
            <a:ext cx="8229600" cy="2087562"/>
          </a:xfrm>
          <a:prstGeom prst="rect">
            <a:avLst/>
          </a:prstGeom>
          <a:noFill/>
          <a:ln w="9525">
            <a:noFill/>
            <a:miter lim="800000"/>
            <a:headEnd/>
            <a:tailEnd/>
          </a:ln>
        </p:spPr>
        <p:txBody>
          <a:bodyPr/>
          <a:lstStyle/>
          <a:p>
            <a:pPr marL="342900" indent="-342900" algn="ctr">
              <a:spcBef>
                <a:spcPct val="20000"/>
              </a:spcBef>
              <a:buFont typeface="Arial" charset="0"/>
              <a:buNone/>
            </a:pPr>
            <a:endParaRPr lang="en-US" sz="2400"/>
          </a:p>
          <a:p>
            <a:pPr marL="342900" indent="-342900" algn="ctr">
              <a:spcBef>
                <a:spcPct val="20000"/>
              </a:spcBef>
              <a:buFont typeface="Arial" charset="0"/>
              <a:buNone/>
            </a:pPr>
            <a:r>
              <a:rPr lang="en-US" sz="1600">
                <a:latin typeface="Century Gothic" pitchFamily="34" charset="0"/>
              </a:rPr>
              <a:t>To become the leading Global Publisher of Digital Magazines. </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offer our clients a diversity of products.</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provide high quality, relevant and topical news reports to our reader base.</a:t>
            </a:r>
          </a:p>
          <a:p>
            <a:pPr marL="342900" indent="-342900">
              <a:spcBef>
                <a:spcPct val="20000"/>
              </a:spcBef>
              <a:buFont typeface="Arial" charset="0"/>
              <a:buNone/>
            </a:pPr>
            <a:endParaRPr lang="en-GB" sz="2400"/>
          </a:p>
        </p:txBody>
      </p:sp>
      <p:pic>
        <p:nvPicPr>
          <p:cNvPr id="17411" name="Picture 5" descr="http://wordsprevail.files.wordpress.com/2011/01/mission-statement-globe.jpg"/>
          <p:cNvPicPr>
            <a:picLocks noChangeAspect="1" noChangeArrowheads="1"/>
          </p:cNvPicPr>
          <p:nvPr/>
        </p:nvPicPr>
        <p:blipFill>
          <a:blip r:embed="rId2"/>
          <a:srcRect/>
          <a:stretch>
            <a:fillRect/>
          </a:stretch>
        </p:blipFill>
        <p:spPr bwMode="auto">
          <a:xfrm>
            <a:off x="3200400" y="3581400"/>
            <a:ext cx="285750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idx="4294967295"/>
          </p:nvPr>
        </p:nvSpPr>
        <p:spPr>
          <a:xfrm>
            <a:off x="-228600" y="66674"/>
            <a:ext cx="8229600" cy="866775"/>
          </a:xfrm>
        </p:spPr>
        <p:txBody>
          <a:bodyPr/>
          <a:lstStyle/>
          <a:p>
            <a:pPr eaLnBrk="1" hangingPunct="1"/>
            <a:r>
              <a:rPr lang="en-US" sz="3200" dirty="0" smtClean="0">
                <a:solidFill>
                  <a:srgbClr val="EA2027"/>
                </a:solidFill>
              </a:rPr>
              <a:t>Vision Statement</a:t>
            </a:r>
          </a:p>
        </p:txBody>
      </p:sp>
      <p:sp>
        <p:nvSpPr>
          <p:cNvPr id="18434"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lgn="ctr">
              <a:spcBef>
                <a:spcPct val="20000"/>
              </a:spcBef>
              <a:buFont typeface="Arial" charset="0"/>
              <a:buNone/>
            </a:pPr>
            <a:r>
              <a:rPr lang="en-US" sz="1600">
                <a:latin typeface="Century Gothic" pitchFamily="34" charset="0"/>
              </a:rPr>
              <a:t>To develop a vibrant office environment through  motivation of our staff.</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demonstrate loyalty to our employees.</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ensure that recruitment, training and development remain a core strategy.</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offer our staff the prospect of development from within the business.</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provide the business with an experienced and professional Management Team.</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offer our clients fast paced web-sites and newsletters.</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generate growth in Web traffic.</a:t>
            </a:r>
          </a:p>
          <a:p>
            <a:pPr marL="342900" indent="-342900" algn="ctr">
              <a:spcBef>
                <a:spcPct val="20000"/>
              </a:spcBef>
              <a:buFont typeface="Arial" charset="0"/>
              <a:buNone/>
            </a:pPr>
            <a:endParaRPr lang="en-US" sz="1600">
              <a:latin typeface="Century Gothic" pitchFamily="34" charset="0"/>
            </a:endParaRPr>
          </a:p>
          <a:p>
            <a:pPr marL="342900" indent="-342900" algn="ctr">
              <a:spcBef>
                <a:spcPct val="20000"/>
              </a:spcBef>
              <a:buFont typeface="Arial" charset="0"/>
              <a:buNone/>
            </a:pPr>
            <a:r>
              <a:rPr lang="en-US" sz="1600">
                <a:latin typeface="Century Gothic" pitchFamily="34" charset="0"/>
              </a:rPr>
              <a:t>To introduce a Social Media Platform which is trusted by Global Business Executives.</a:t>
            </a:r>
          </a:p>
          <a:p>
            <a:pPr marL="342900" indent="-342900" algn="ctr">
              <a:spcBef>
                <a:spcPct val="20000"/>
              </a:spcBef>
              <a:buFont typeface="Arial" charset="0"/>
              <a:buNone/>
            </a:pPr>
            <a:endParaRPr lang="en-US" sz="1600">
              <a:latin typeface="Century Gothic" pitchFamily="34" charset="0"/>
            </a:endParaRPr>
          </a:p>
          <a:p>
            <a:pPr marL="342900" indent="-342900">
              <a:spcBef>
                <a:spcPct val="20000"/>
              </a:spcBef>
              <a:buFont typeface="Arial" charset="0"/>
              <a:buNone/>
            </a:pPr>
            <a:endParaRPr lang="en-GB" sz="2400">
              <a:latin typeface="Century Gothic"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idx="4294967295"/>
          </p:nvPr>
        </p:nvSpPr>
        <p:spPr>
          <a:xfrm>
            <a:off x="-152400" y="-123825"/>
            <a:ext cx="8229600" cy="1143000"/>
          </a:xfrm>
        </p:spPr>
        <p:txBody>
          <a:bodyPr/>
          <a:lstStyle/>
          <a:p>
            <a:pPr eaLnBrk="1" hangingPunct="1"/>
            <a:r>
              <a:rPr lang="en-US" sz="3200" smtClean="0">
                <a:solidFill>
                  <a:srgbClr val="EA2027"/>
                </a:solidFill>
              </a:rPr>
              <a:t>Global Presence</a:t>
            </a:r>
          </a:p>
        </p:txBody>
      </p:sp>
      <p:pic>
        <p:nvPicPr>
          <p:cNvPr id="19458" name="94dec91c-1745-4af2-9007-f9f9eafe6e7f" descr="4CA31C1F-7E94-4F0B-B954-9B00713C374C"/>
          <p:cNvPicPr>
            <a:picLocks noChangeAspect="1" noChangeArrowheads="1"/>
          </p:cNvPicPr>
          <p:nvPr/>
        </p:nvPicPr>
        <p:blipFill>
          <a:blip r:embed="rId2"/>
          <a:srcRect/>
          <a:stretch>
            <a:fillRect/>
          </a:stretch>
        </p:blipFill>
        <p:spPr bwMode="auto">
          <a:xfrm>
            <a:off x="304800" y="1219200"/>
            <a:ext cx="8610600" cy="434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0000F"/>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814</TotalTime>
  <Words>3070</Words>
  <Application>Microsoft Office PowerPoint</Application>
  <PresentationFormat>On-screen Show (4:3)</PresentationFormat>
  <Paragraphs>398</Paragraphs>
  <Slides>51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Office Theme</vt:lpstr>
      <vt:lpstr>Microsoft Excel Chart</vt:lpstr>
      <vt:lpstr>Welcome To WDM Group  </vt:lpstr>
      <vt:lpstr>Personal Background</vt:lpstr>
      <vt:lpstr>Personal Background</vt:lpstr>
      <vt:lpstr>What To Expect?</vt:lpstr>
      <vt:lpstr>What To Expect?</vt:lpstr>
      <vt:lpstr>History of WDM Group</vt:lpstr>
      <vt:lpstr>Mission Statement</vt:lpstr>
      <vt:lpstr>Vision Statement</vt:lpstr>
      <vt:lpstr>Global Presence</vt:lpstr>
      <vt:lpstr>The Numbers</vt:lpstr>
      <vt:lpstr>Previous Growth &amp; Targets</vt:lpstr>
      <vt:lpstr>Brand Structure</vt:lpstr>
      <vt:lpstr>Brand Development</vt:lpstr>
      <vt:lpstr>Business Friend</vt:lpstr>
      <vt:lpstr>Business Friend</vt:lpstr>
      <vt:lpstr>What Do We Do?</vt:lpstr>
      <vt:lpstr>Profiles Business Model</vt:lpstr>
      <vt:lpstr>Profiles Business Model</vt:lpstr>
      <vt:lpstr>Profiles Business Model</vt:lpstr>
      <vt:lpstr>Profiles Business Model</vt:lpstr>
      <vt:lpstr>What Do We Offer?</vt:lpstr>
      <vt:lpstr>What Do We Offer?</vt:lpstr>
      <vt:lpstr>What Do We Offer?</vt:lpstr>
      <vt:lpstr>What Do We Offer?</vt:lpstr>
      <vt:lpstr>What Do We Do?</vt:lpstr>
      <vt:lpstr>How Do We Do It?</vt:lpstr>
      <vt:lpstr>Key Performance Indicators</vt:lpstr>
      <vt:lpstr>10 Point Plan</vt:lpstr>
      <vt:lpstr>The Secret to Success</vt:lpstr>
      <vt:lpstr>The Secret to Success</vt:lpstr>
      <vt:lpstr>Leads, Hooks &amp; Angles</vt:lpstr>
      <vt:lpstr>Research &amp; Marketing (LHA’s)</vt:lpstr>
      <vt:lpstr>Research &amp; Marketing (LHA’s)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James Pepper Group Training &amp; Development Manager  Email: james.pepper@wdmgroup.com Direct Line: 0044 (0)1603 217544 Fax: 0044 (0)1603 617082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Brittany Murray</dc:creator>
  <cp:lastModifiedBy>James Pepper</cp:lastModifiedBy>
  <cp:revision>42</cp:revision>
  <dcterms:created xsi:type="dcterms:W3CDTF">2011-08-26T17:20:49Z</dcterms:created>
  <dcterms:modified xsi:type="dcterms:W3CDTF">2012-01-24T07:52:42Z</dcterms:modified>
</cp:coreProperties>
</file>